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435" r:id="rId2"/>
    <p:sldId id="292" r:id="rId3"/>
    <p:sldId id="529" r:id="rId4"/>
    <p:sldId id="310" r:id="rId5"/>
    <p:sldId id="311" r:id="rId6"/>
    <p:sldId id="444" r:id="rId7"/>
    <p:sldId id="349" r:id="rId8"/>
    <p:sldId id="348" r:id="rId9"/>
    <p:sldId id="445" r:id="rId10"/>
    <p:sldId id="446" r:id="rId11"/>
    <p:sldId id="447" r:id="rId12"/>
    <p:sldId id="452" r:id="rId13"/>
    <p:sldId id="454" r:id="rId14"/>
    <p:sldId id="453" r:id="rId15"/>
    <p:sldId id="456" r:id="rId16"/>
    <p:sldId id="457" r:id="rId17"/>
    <p:sldId id="351" r:id="rId18"/>
    <p:sldId id="458" r:id="rId19"/>
    <p:sldId id="313" r:id="rId20"/>
    <p:sldId id="460" r:id="rId21"/>
    <p:sldId id="461" r:id="rId22"/>
    <p:sldId id="462" r:id="rId23"/>
    <p:sldId id="353" r:id="rId24"/>
    <p:sldId id="360" r:id="rId25"/>
    <p:sldId id="464" r:id="rId26"/>
    <p:sldId id="463" r:id="rId27"/>
    <p:sldId id="370" r:id="rId28"/>
    <p:sldId id="465" r:id="rId29"/>
    <p:sldId id="466" r:id="rId30"/>
    <p:sldId id="371" r:id="rId31"/>
    <p:sldId id="467" r:id="rId32"/>
    <p:sldId id="468" r:id="rId33"/>
    <p:sldId id="469" r:id="rId34"/>
    <p:sldId id="470" r:id="rId35"/>
    <p:sldId id="481" r:id="rId36"/>
    <p:sldId id="487" r:id="rId37"/>
    <p:sldId id="472" r:id="rId38"/>
    <p:sldId id="565" r:id="rId39"/>
    <p:sldId id="482" r:id="rId40"/>
    <p:sldId id="473" r:id="rId41"/>
    <p:sldId id="483" r:id="rId42"/>
    <p:sldId id="474" r:id="rId43"/>
    <p:sldId id="475" r:id="rId44"/>
    <p:sldId id="476" r:id="rId45"/>
    <p:sldId id="484" r:id="rId46"/>
    <p:sldId id="477" r:id="rId47"/>
    <p:sldId id="489" r:id="rId48"/>
    <p:sldId id="490" r:id="rId49"/>
    <p:sldId id="491" r:id="rId50"/>
    <p:sldId id="492" r:id="rId51"/>
    <p:sldId id="493" r:id="rId52"/>
    <p:sldId id="494" r:id="rId53"/>
    <p:sldId id="495" r:id="rId54"/>
    <p:sldId id="496" r:id="rId55"/>
    <p:sldId id="497" r:id="rId56"/>
    <p:sldId id="498" r:id="rId57"/>
    <p:sldId id="499" r:id="rId58"/>
    <p:sldId id="500" r:id="rId59"/>
    <p:sldId id="501" r:id="rId60"/>
    <p:sldId id="502" r:id="rId61"/>
    <p:sldId id="503" r:id="rId62"/>
    <p:sldId id="504" r:id="rId63"/>
    <p:sldId id="505" r:id="rId64"/>
    <p:sldId id="506" r:id="rId65"/>
    <p:sldId id="507" r:id="rId66"/>
    <p:sldId id="508" r:id="rId67"/>
    <p:sldId id="509" r:id="rId68"/>
    <p:sldId id="510" r:id="rId69"/>
    <p:sldId id="511" r:id="rId70"/>
    <p:sldId id="512" r:id="rId71"/>
    <p:sldId id="513" r:id="rId72"/>
    <p:sldId id="514" r:id="rId73"/>
    <p:sldId id="515" r:id="rId74"/>
    <p:sldId id="516" r:id="rId75"/>
    <p:sldId id="517" r:id="rId76"/>
    <p:sldId id="518" r:id="rId77"/>
    <p:sldId id="519" r:id="rId78"/>
    <p:sldId id="520" r:id="rId79"/>
    <p:sldId id="521" r:id="rId80"/>
    <p:sldId id="522" r:id="rId81"/>
    <p:sldId id="526" r:id="rId82"/>
    <p:sldId id="527" r:id="rId83"/>
    <p:sldId id="358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O3oOuX7nIew/GYqkgs7BtA==" hashData="o2KXrAyuZCdZ5I6X7z50eAmgGTaffi/AvAzbxMsF7Bq/9/JMcgoOhbtpvakiOrVJ0G7OrjBq5gzaspiBONhMZA=="/>
  <p:extLst>
    <p:ext uri="{521415D9-36F7-43E2-AB2F-B90AF26B5E84}">
      <p14:sectionLst xmlns:p14="http://schemas.microsoft.com/office/powerpoint/2010/main">
        <p14:section name="Default Section" id="{CB14A42C-0181-4096-B55C-589F0BB89E98}">
          <p14:sldIdLst>
            <p14:sldId id="435"/>
            <p14:sldId id="292"/>
            <p14:sldId id="529"/>
          </p14:sldIdLst>
        </p14:section>
        <p14:section name="Process concept" id="{66B7BDDF-7A2A-406B-BAAF-97A2CC3DABF1}">
          <p14:sldIdLst>
            <p14:sldId id="310"/>
            <p14:sldId id="311"/>
            <p14:sldId id="444"/>
            <p14:sldId id="349"/>
            <p14:sldId id="348"/>
            <p14:sldId id="445"/>
            <p14:sldId id="446"/>
            <p14:sldId id="447"/>
            <p14:sldId id="452"/>
            <p14:sldId id="454"/>
            <p14:sldId id="453"/>
            <p14:sldId id="456"/>
            <p14:sldId id="457"/>
            <p14:sldId id="351"/>
            <p14:sldId id="458"/>
          </p14:sldIdLst>
        </p14:section>
        <p14:section name="Process states" id="{92D2649C-6959-4C9A-AE0C-1FC9EC7B25AA}">
          <p14:sldIdLst>
            <p14:sldId id="313"/>
            <p14:sldId id="460"/>
            <p14:sldId id="461"/>
          </p14:sldIdLst>
        </p14:section>
        <p14:section name="Process states transitions" id="{2656547D-52A0-410B-AC77-AC8A6B2AE062}">
          <p14:sldIdLst>
            <p14:sldId id="462"/>
            <p14:sldId id="353"/>
            <p14:sldId id="360"/>
            <p14:sldId id="464"/>
          </p14:sldIdLst>
        </p14:section>
        <p14:section name="Process Control Block (PCB)" id="{AC157FB3-0C7D-43D6-9FC8-FBB13ECDA59C}">
          <p14:sldIdLst>
            <p14:sldId id="463"/>
            <p14:sldId id="370"/>
            <p14:sldId id="465"/>
          </p14:sldIdLst>
        </p14:section>
        <p14:section name="Context switching" id="{CD0B7105-A5CD-473B-A117-A25B613D520A}">
          <p14:sldIdLst>
            <p14:sldId id="466"/>
            <p14:sldId id="371"/>
          </p14:sldIdLst>
        </p14:section>
        <p14:section name="Threads" id="{998B3582-B548-4D68-BF92-76F61FEA7186}">
          <p14:sldIdLst>
            <p14:sldId id="467"/>
            <p14:sldId id="468"/>
            <p14:sldId id="469"/>
            <p14:sldId id="470"/>
          </p14:sldIdLst>
        </p14:section>
        <p14:section name="Comparison between process and thread" id="{009EB357-4D24-431F-B0E2-8FE02B5A0F9D}">
          <p14:sldIdLst>
            <p14:sldId id="481"/>
            <p14:sldId id="487"/>
            <p14:sldId id="472"/>
            <p14:sldId id="565"/>
          </p14:sldIdLst>
        </p14:section>
        <p14:section name="Benefits/Advantages of threads" id="{36901240-008C-41F2-8BB8-EC0871255CB6}">
          <p14:sldIdLst>
            <p14:sldId id="482"/>
            <p14:sldId id="473"/>
          </p14:sldIdLst>
        </p14:section>
        <p14:section name="Types of threads" id="{7B5B4FAC-CB1B-49A3-8683-7793E1E6AA6B}">
          <p14:sldIdLst>
            <p14:sldId id="483"/>
            <p14:sldId id="474"/>
            <p14:sldId id="475"/>
            <p14:sldId id="476"/>
          </p14:sldIdLst>
        </p14:section>
        <p14:section name="Multi Threading Models" id="{C2A4870F-E1F7-4A4D-91AF-31E1FBA1EE44}">
          <p14:sldIdLst>
            <p14:sldId id="484"/>
            <p14:sldId id="477"/>
          </p14:sldIdLst>
        </p14:section>
        <p14:section name="What is process scheduling?" id="{99317A6A-D05F-4EC2-8252-D36796A1C8D2}">
          <p14:sldIdLst>
            <p14:sldId id="489"/>
            <p14:sldId id="490"/>
          </p14:sldIdLst>
        </p14:section>
        <p14:section name="Objectives (goals) of scheduling" id="{5DB02510-CEDA-4EB6-BA3B-EEC111FD5634}">
          <p14:sldIdLst>
            <p14:sldId id="491"/>
            <p14:sldId id="492"/>
          </p14:sldIdLst>
        </p14:section>
        <p14:section name="Types of schedulers" id="{E4F7F241-2C20-498D-9745-4692DB8F6577}">
          <p14:sldIdLst>
            <p14:sldId id="493"/>
            <p14:sldId id="494"/>
            <p14:sldId id="495"/>
          </p14:sldIdLst>
        </p14:section>
        <p14:section name="Scheduling algorithms" id="{4793DD01-489F-41F2-B3C6-1B6A04BD84E4}">
          <p14:sldIdLst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6"/>
            <p14:sldId id="527"/>
            <p14:sldId id="3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87E"/>
    <a:srgbClr val="0E457A"/>
    <a:srgbClr val="1D568D"/>
    <a:srgbClr val="301B92"/>
    <a:srgbClr val="B71B1C"/>
    <a:srgbClr val="673BB7"/>
    <a:srgbClr val="EEEEEE"/>
    <a:srgbClr val="909090"/>
    <a:srgbClr val="CCECFF"/>
    <a:srgbClr val="1D3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384" autoAdjust="0"/>
  </p:normalViewPr>
  <p:slideViewPr>
    <p:cSldViewPr snapToGrid="0">
      <p:cViewPr varScale="1">
        <p:scale>
          <a:sx n="64" d="100"/>
          <a:sy n="64" d="100"/>
        </p:scale>
        <p:origin x="8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1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Darshan</a:t>
            </a:r>
            <a:r>
              <a:rPr lang="en-US" sz="1600" dirty="0"/>
              <a:t>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59490" y="1515174"/>
            <a:ext cx="759391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Unit-2  Process and Thread Management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umesh.thoriya@darshan.ac.in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9714233355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7" y="5625232"/>
            <a:ext cx="4955008" cy="235612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Department of Computer Science &amp; Engineering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Prof. Umesh </a:t>
            </a:r>
            <a:r>
              <a:rPr lang="en-US" dirty="0" err="1"/>
              <a:t>Thoriya</a:t>
            </a:r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Operating System Concepts (OSC)</a:t>
            </a:r>
          </a:p>
          <a:p>
            <a:pPr lvl="0"/>
            <a:r>
              <a:rPr lang="en-IN" dirty="0"/>
              <a:t>2104CS502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3E2D4-8EF0-4736-9F4D-251CA9D52D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3B8C5-0908-476E-9DA2-324149B1746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641F3C7-36DD-4595-AA08-2525D8628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Darshan</a:t>
            </a:r>
            <a:r>
              <a:rPr lang="en-US" sz="1600" dirty="0"/>
              <a:t>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4514376" cy="328259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Department of Computer Science &amp; Engineering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i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2081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solidFill>
            <a:srgbClr val="301B9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sp>
        <p:nvSpPr>
          <p:cNvPr id="20" name="Hexagon 19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E457A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gradFill flip="none" rotWithShape="1">
            <a:gsLst>
              <a:gs pos="0">
                <a:srgbClr val="1D568D">
                  <a:shade val="30000"/>
                  <a:satMod val="115000"/>
                </a:srgbClr>
              </a:gs>
              <a:gs pos="50000">
                <a:srgbClr val="1D568D">
                  <a:shade val="67500"/>
                  <a:satMod val="115000"/>
                </a:srgbClr>
              </a:gs>
              <a:gs pos="100000">
                <a:srgbClr val="1D568D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 flip="none" rotWithShape="1">
            <a:gsLst>
              <a:gs pos="0">
                <a:srgbClr val="1D568D">
                  <a:shade val="30000"/>
                  <a:satMod val="115000"/>
                </a:srgbClr>
              </a:gs>
              <a:gs pos="50000">
                <a:srgbClr val="1D568D">
                  <a:shade val="67500"/>
                  <a:satMod val="115000"/>
                </a:srgbClr>
              </a:gs>
              <a:gs pos="100000">
                <a:srgbClr val="1D568D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EC192ABF-B1AD-8CEB-1BE9-0332BE5F7CC0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916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 flip="none" rotWithShape="1">
            <a:gsLst>
              <a:gs pos="0">
                <a:srgbClr val="0F487E">
                  <a:shade val="30000"/>
                  <a:satMod val="115000"/>
                </a:srgbClr>
              </a:gs>
              <a:gs pos="50000">
                <a:srgbClr val="0F487E">
                  <a:shade val="67500"/>
                  <a:satMod val="115000"/>
                </a:srgbClr>
              </a:gs>
              <a:gs pos="100000">
                <a:srgbClr val="0F487E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D7555D1F-B289-6744-0E77-FE02BC07C18E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0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Umesh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Thoriya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#2104CS502 (OSC)  Unit 02 – Process and Thread Management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334539" y="1444487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buClr>
                <a:schemeClr val="accent6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buClr>
                <a:schemeClr val="accent6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Umesh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Thoriya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#2104CS502 (OSC)  Unit 02 – Process and Thread Management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6542740" y="1222346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Umesh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Thoriya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#2104CS502 (OSC)  Unit 02 – Process and Thread Management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924339" y="6602874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Umesh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Thoriya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86139" y="6605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#2104CS502 (OSC)  Unit 02 – Process and Thread Management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Umesh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Thoriya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#2104CS502 (OSC)  Unit 02 – Process and Thread Management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7236" y="1556372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73" r:id="rId8"/>
    <p:sldLayoutId id="2147483691" r:id="rId9"/>
    <p:sldLayoutId id="2147483682" r:id="rId10"/>
    <p:sldLayoutId id="2147483692" r:id="rId11"/>
    <p:sldLayoutId id="21474836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89" y="1496620"/>
            <a:ext cx="6859227" cy="2578780"/>
          </a:xfrm>
        </p:spPr>
        <p:txBody>
          <a:bodyPr/>
          <a:lstStyle/>
          <a:p>
            <a:r>
              <a:rPr lang="en-US" dirty="0"/>
              <a:t>Unit – 02</a:t>
            </a:r>
            <a:br>
              <a:rPr lang="en-US" dirty="0"/>
            </a:br>
            <a:r>
              <a:rPr lang="en-US" sz="6000" dirty="0"/>
              <a:t>Process and Threads Management</a:t>
            </a:r>
            <a:br>
              <a:rPr lang="en-US" sz="60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endParaRPr lang="en-US" sz="60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umesh.thoriya@darshan.ac.in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9714233355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Umesh </a:t>
            </a:r>
            <a:r>
              <a:rPr lang="en-US" dirty="0" err="1"/>
              <a:t>Thoriya</a:t>
            </a:r>
            <a:endParaRPr lang="en-US" dirty="0"/>
          </a:p>
        </p:txBody>
      </p:sp>
      <p:sp>
        <p:nvSpPr>
          <p:cNvPr id="1027" name="Text Placeholder 1026">
            <a:extLst>
              <a:ext uri="{FF2B5EF4-FFF2-40B4-BE49-F238E27FC236}">
                <a16:creationId xmlns:a16="http://schemas.microsoft.com/office/drawing/2014/main" id="{D1F0AA94-EAF3-4868-942A-0125EFC5C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Operating System Concepts (OSC)</a:t>
            </a:r>
          </a:p>
          <a:p>
            <a:r>
              <a:rPr lang="en-US" b="1" dirty="0"/>
              <a:t>2104CS502</a:t>
            </a: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37677" y="5522320"/>
            <a:ext cx="4020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/>
              <a:t>Department of Computer Science &amp; Engineering</a:t>
            </a:r>
          </a:p>
        </p:txBody>
      </p:sp>
    </p:spTree>
    <p:extLst>
      <p:ext uri="{BB962C8B-B14F-4D97-AF65-F5344CB8AC3E}">
        <p14:creationId xmlns:p14="http://schemas.microsoft.com/office/powerpoint/2010/main" val="474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CPU </a:t>
            </a:r>
            <a:r>
              <a:rPr lang="en-US" b="1" dirty="0">
                <a:solidFill>
                  <a:srgbClr val="C00000"/>
                </a:solidFill>
              </a:rPr>
              <a:t>switches</a:t>
            </a:r>
            <a:r>
              <a:rPr lang="en-US" dirty="0"/>
              <a:t> from process </a:t>
            </a:r>
            <a:r>
              <a:rPr lang="en-US" b="1" dirty="0">
                <a:solidFill>
                  <a:srgbClr val="C00000"/>
                </a:solidFill>
              </a:rPr>
              <a:t>P1 to </a:t>
            </a:r>
            <a:r>
              <a:rPr lang="en-US" dirty="0"/>
              <a:t>process </a:t>
            </a:r>
            <a:r>
              <a:rPr lang="en-US" b="1" dirty="0">
                <a:solidFill>
                  <a:srgbClr val="C00000"/>
                </a:solidFill>
              </a:rPr>
              <a:t>P2</a:t>
            </a:r>
            <a:r>
              <a:rPr lang="en-US" dirty="0"/>
              <a:t>.</a:t>
            </a:r>
          </a:p>
          <a:p>
            <a:r>
              <a:rPr lang="en-US" dirty="0"/>
              <a:t>CPU is </a:t>
            </a:r>
            <a:r>
              <a:rPr lang="en-US" b="1" dirty="0">
                <a:solidFill>
                  <a:srgbClr val="C00000"/>
                </a:solidFill>
              </a:rPr>
              <a:t>allocated to process P2 </a:t>
            </a:r>
            <a:r>
              <a:rPr lang="en-US" dirty="0"/>
              <a:t>(process P2 is running).</a:t>
            </a:r>
          </a:p>
          <a:p>
            <a:r>
              <a:rPr lang="en-US" b="1" dirty="0">
                <a:solidFill>
                  <a:srgbClr val="C00000"/>
                </a:solidFill>
              </a:rPr>
              <a:t>Data of process P1 is copied back </a:t>
            </a:r>
            <a:r>
              <a:rPr lang="en-US" dirty="0"/>
              <a:t>to its logical program counter.</a:t>
            </a:r>
          </a:p>
          <a:p>
            <a:r>
              <a:rPr lang="en-US" b="1" dirty="0">
                <a:solidFill>
                  <a:srgbClr val="C00000"/>
                </a:solidFill>
              </a:rPr>
              <a:t>Data of process P2 is copied </a:t>
            </a:r>
            <a:r>
              <a:rPr lang="en-US" dirty="0"/>
              <a:t>from its logical program counter to the physical program counter.</a:t>
            </a:r>
          </a:p>
          <a:p>
            <a:endParaRPr lang="en-US" dirty="0"/>
          </a:p>
        </p:txBody>
      </p:sp>
      <p:pic>
        <p:nvPicPr>
          <p:cNvPr id="9" name="Picture 2" descr="Image result for process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85" y="2707701"/>
            <a:ext cx="1552337" cy="133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" y="1163755"/>
            <a:ext cx="1106567" cy="11089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470" y="1163755"/>
            <a:ext cx="1106567" cy="1108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910" y="1163755"/>
            <a:ext cx="1106567" cy="11089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55879" y="2064912"/>
            <a:ext cx="1597619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0" y="2070104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4400" y="1191398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4400" y="2948810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807" y="914400"/>
            <a:ext cx="4270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0838" y="914400"/>
            <a:ext cx="413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67169" y="914400"/>
            <a:ext cx="3900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99624" y="914400"/>
            <a:ext cx="887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Memory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75901" y="1753517"/>
            <a:ext cx="9575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Processor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963347" y="2542715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52039" y="2547907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52039" y="3426613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P3</a:t>
            </a:r>
          </a:p>
        </p:txBody>
      </p:sp>
      <p:cxnSp>
        <p:nvCxnSpPr>
          <p:cNvPr id="26" name="Straight Arrow Connector 25"/>
          <p:cNvCxnSpPr>
            <a:endCxn id="11" idx="2"/>
          </p:cNvCxnSpPr>
          <p:nvPr/>
        </p:nvCxnSpPr>
        <p:spPr>
          <a:xfrm flipH="1" flipV="1">
            <a:off x="2027754" y="2272743"/>
            <a:ext cx="9636" cy="5053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1"/>
          </p:cNvCxnSpPr>
          <p:nvPr/>
        </p:nvCxnSpPr>
        <p:spPr>
          <a:xfrm flipV="1">
            <a:off x="6362361" y="2430672"/>
            <a:ext cx="993518" cy="12082"/>
          </a:xfrm>
          <a:prstGeom prst="straightConnector1">
            <a:avLst/>
          </a:prstGeom>
          <a:ln w="38100">
            <a:solidFill>
              <a:srgbClr val="70AD4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43397" y="1707577"/>
            <a:ext cx="3691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P1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6362361" y="1601274"/>
            <a:ext cx="993518" cy="829398"/>
          </a:xfrm>
          <a:prstGeom prst="straightConnector1">
            <a:avLst/>
          </a:prstGeom>
          <a:ln w="38100">
            <a:solidFill>
              <a:srgbClr val="70AD4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71875" y="2145350"/>
            <a:ext cx="3691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322493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81 L -0.21367 -0.1284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7" y="-682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0.21562 3.7037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9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CPU </a:t>
            </a:r>
            <a:r>
              <a:rPr lang="en-US" b="1" dirty="0">
                <a:solidFill>
                  <a:srgbClr val="C00000"/>
                </a:solidFill>
              </a:rPr>
              <a:t>switches </a:t>
            </a:r>
            <a:r>
              <a:rPr lang="en-US" dirty="0"/>
              <a:t>from process </a:t>
            </a:r>
            <a:r>
              <a:rPr lang="en-US" b="1" dirty="0">
                <a:solidFill>
                  <a:srgbClr val="C00000"/>
                </a:solidFill>
              </a:rPr>
              <a:t>P2 to </a:t>
            </a:r>
            <a:r>
              <a:rPr lang="en-US" dirty="0"/>
              <a:t>process </a:t>
            </a:r>
            <a:r>
              <a:rPr lang="en-US" b="1" dirty="0">
                <a:solidFill>
                  <a:srgbClr val="C00000"/>
                </a:solidFill>
              </a:rPr>
              <a:t>P3</a:t>
            </a:r>
            <a:r>
              <a:rPr lang="en-US" dirty="0"/>
              <a:t>.</a:t>
            </a:r>
          </a:p>
          <a:p>
            <a:r>
              <a:rPr lang="en-US" dirty="0"/>
              <a:t>CPU is </a:t>
            </a:r>
            <a:r>
              <a:rPr lang="en-US" b="1" dirty="0">
                <a:solidFill>
                  <a:srgbClr val="C00000"/>
                </a:solidFill>
              </a:rPr>
              <a:t>allocated to process P3 </a:t>
            </a:r>
            <a:r>
              <a:rPr lang="en-US" dirty="0"/>
              <a:t>(process P3 is running).</a:t>
            </a:r>
          </a:p>
          <a:p>
            <a:r>
              <a:rPr lang="en-US" b="1" dirty="0">
                <a:solidFill>
                  <a:srgbClr val="C00000"/>
                </a:solidFill>
              </a:rPr>
              <a:t>Data of process P2 is copied back </a:t>
            </a:r>
            <a:r>
              <a:rPr lang="en-US" dirty="0"/>
              <a:t>its logical program counter.</a:t>
            </a:r>
          </a:p>
          <a:p>
            <a:r>
              <a:rPr lang="en-US" b="1" dirty="0">
                <a:solidFill>
                  <a:srgbClr val="C00000"/>
                </a:solidFill>
              </a:rPr>
              <a:t>Data of process P3 is copied </a:t>
            </a:r>
            <a:r>
              <a:rPr lang="en-US" dirty="0"/>
              <a:t>from its logical program counter to the physical program counter.</a:t>
            </a:r>
          </a:p>
          <a:p>
            <a:endParaRPr lang="en-US" dirty="0"/>
          </a:p>
        </p:txBody>
      </p:sp>
      <p:pic>
        <p:nvPicPr>
          <p:cNvPr id="9" name="Picture 2" descr="Image result for process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85" y="2707701"/>
            <a:ext cx="1552337" cy="133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" y="1163755"/>
            <a:ext cx="1106567" cy="11089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470" y="1163755"/>
            <a:ext cx="1106567" cy="1108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910" y="1163755"/>
            <a:ext cx="1106567" cy="11089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55879" y="2064912"/>
            <a:ext cx="1597619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0" y="2070104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4400" y="1191398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4400" y="2948810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807" y="914400"/>
            <a:ext cx="4270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0838" y="914400"/>
            <a:ext cx="413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67169" y="914400"/>
            <a:ext cx="3900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99624" y="914400"/>
            <a:ext cx="887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Memory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75901" y="1753517"/>
            <a:ext cx="9575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Processor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963347" y="2542715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52039" y="3426613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P3</a:t>
            </a:r>
          </a:p>
        </p:txBody>
      </p:sp>
      <p:cxnSp>
        <p:nvCxnSpPr>
          <p:cNvPr id="26" name="Straight Arrow Connector 25"/>
          <p:cNvCxnSpPr>
            <a:endCxn id="12" idx="2"/>
          </p:cNvCxnSpPr>
          <p:nvPr/>
        </p:nvCxnSpPr>
        <p:spPr>
          <a:xfrm flipV="1">
            <a:off x="2037390" y="2272743"/>
            <a:ext cx="1224804" cy="5053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1"/>
          </p:cNvCxnSpPr>
          <p:nvPr/>
        </p:nvCxnSpPr>
        <p:spPr>
          <a:xfrm flipV="1">
            <a:off x="6362361" y="2430672"/>
            <a:ext cx="993518" cy="887294"/>
          </a:xfrm>
          <a:prstGeom prst="straightConnector1">
            <a:avLst/>
          </a:prstGeom>
          <a:ln w="38100">
            <a:solidFill>
              <a:srgbClr val="70AD4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588177" y="2153389"/>
            <a:ext cx="3691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P2</a:t>
            </a:r>
          </a:p>
        </p:txBody>
      </p:sp>
      <p:cxnSp>
        <p:nvCxnSpPr>
          <p:cNvPr id="25" name="Straight Arrow Connector 24"/>
          <p:cNvCxnSpPr>
            <a:endCxn id="14" idx="3"/>
          </p:cNvCxnSpPr>
          <p:nvPr/>
        </p:nvCxnSpPr>
        <p:spPr>
          <a:xfrm flipH="1">
            <a:off x="6362361" y="2430672"/>
            <a:ext cx="993518" cy="5192"/>
          </a:xfrm>
          <a:prstGeom prst="straightConnector1">
            <a:avLst/>
          </a:prstGeom>
          <a:ln w="38100">
            <a:solidFill>
              <a:srgbClr val="70AD4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58812" y="2628098"/>
            <a:ext cx="3691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352039" y="1669201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82810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-1.85185E-6 L -0.21276 0.0009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38" y="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0.21419 -0.1287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42" y="-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1" name="Picture 1028" descr="2-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14" b="9180"/>
          <a:stretch/>
        </p:blipFill>
        <p:spPr bwMode="auto">
          <a:xfrm>
            <a:off x="240030" y="977921"/>
            <a:ext cx="2612675" cy="3200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28" descr="2-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9" r="39046" b="9180"/>
          <a:stretch/>
        </p:blipFill>
        <p:spPr bwMode="auto">
          <a:xfrm>
            <a:off x="3313297" y="977921"/>
            <a:ext cx="4132764" cy="3200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28" descr="2-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96" b="10129"/>
          <a:stretch/>
        </p:blipFill>
        <p:spPr bwMode="auto">
          <a:xfrm>
            <a:off x="7908179" y="977921"/>
            <a:ext cx="4029890" cy="3200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0030" y="4175628"/>
            <a:ext cx="2615184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lvl="0"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Multiprogramming of </a:t>
            </a:r>
          </a:p>
          <a:p>
            <a:pPr lvl="0"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four programs in memory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13135" y="4175628"/>
            <a:ext cx="4133088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lvl="0"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Conceptual model of 4 independent, sequential processes, each with its own flow of control (i.e., its own logical program counter) and each one running independently of the other ones. 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6872" y="4175628"/>
            <a:ext cx="4032504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lvl="0"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Over a long period of time interval, all the processes have made progress, but at any given instant only one process is actually running.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8137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8" y="863444"/>
            <a:ext cx="11932920" cy="559056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7"/>
          <a:stretch/>
        </p:blipFill>
        <p:spPr bwMode="auto">
          <a:xfrm>
            <a:off x="228600" y="890339"/>
            <a:ext cx="4028810" cy="245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257410" y="890339"/>
            <a:ext cx="7589520" cy="2103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</a:rPr>
              <a:t>System initialization</a:t>
            </a:r>
          </a:p>
          <a:p>
            <a:pPr lvl="1"/>
            <a:r>
              <a:rPr lang="en-US" dirty="0"/>
              <a:t>At the time of </a:t>
            </a:r>
            <a:r>
              <a:rPr lang="en-US" b="1" dirty="0">
                <a:solidFill>
                  <a:schemeClr val="accent6"/>
                </a:solidFill>
              </a:rPr>
              <a:t>system (OS) booting </a:t>
            </a:r>
            <a:r>
              <a:rPr lang="en-US" dirty="0"/>
              <a:t>various processes are created</a:t>
            </a:r>
          </a:p>
          <a:p>
            <a:pPr lvl="1"/>
            <a:r>
              <a:rPr lang="en-US" dirty="0"/>
              <a:t>Foreground and background processes are created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Background process </a:t>
            </a:r>
            <a:r>
              <a:rPr lang="en-US" dirty="0"/>
              <a:t>– that </a:t>
            </a:r>
            <a:r>
              <a:rPr lang="en-US" b="1" dirty="0">
                <a:solidFill>
                  <a:schemeClr val="accent6"/>
                </a:solidFill>
              </a:rPr>
              <a:t>do not interact with user </a:t>
            </a:r>
            <a:r>
              <a:rPr lang="en-US" dirty="0"/>
              <a:t>e.g. process to accept mail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Foreground Process </a:t>
            </a:r>
            <a:r>
              <a:rPr lang="en-US" dirty="0"/>
              <a:t>– that </a:t>
            </a:r>
            <a:r>
              <a:rPr lang="en-US" b="1" dirty="0">
                <a:solidFill>
                  <a:schemeClr val="accent6"/>
                </a:solidFill>
              </a:rPr>
              <a:t>interact with user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257410" y="3565319"/>
            <a:ext cx="7589520" cy="228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b="1" dirty="0">
                <a:solidFill>
                  <a:schemeClr val="accent6"/>
                </a:solidFill>
              </a:rPr>
              <a:t>Execution of a process creation system call (fork) by running process</a:t>
            </a:r>
          </a:p>
          <a:p>
            <a:pPr lvl="1"/>
            <a:r>
              <a:rPr lang="en-US" dirty="0"/>
              <a:t>Running process will issue system call (fork) to </a:t>
            </a:r>
            <a:r>
              <a:rPr lang="en-US" b="1" dirty="0">
                <a:solidFill>
                  <a:schemeClr val="accent6"/>
                </a:solidFill>
              </a:rPr>
              <a:t>create one or more new process to help it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process fetching large amount of data and execute it will create two different processes one for fetching data and another to execute it.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8600" y="3565319"/>
            <a:ext cx="4032504" cy="2459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884852" y="4435187"/>
            <a:ext cx="720000" cy="72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P3</a:t>
            </a:r>
          </a:p>
        </p:txBody>
      </p:sp>
      <p:sp>
        <p:nvSpPr>
          <p:cNvPr id="15" name="Oval 14"/>
          <p:cNvSpPr/>
          <p:nvPr/>
        </p:nvSpPr>
        <p:spPr>
          <a:xfrm>
            <a:off x="1884852" y="4435187"/>
            <a:ext cx="720000" cy="72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6" name="Oval 15"/>
          <p:cNvSpPr/>
          <p:nvPr/>
        </p:nvSpPr>
        <p:spPr>
          <a:xfrm>
            <a:off x="1635252" y="4185587"/>
            <a:ext cx="1219200" cy="1219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38163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12579 -4.07407E-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0.12929 0.0004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227" y="2406217"/>
            <a:ext cx="6648450" cy="3143250"/>
          </a:xfrm>
          <a:ln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10532" y="890339"/>
            <a:ext cx="7132320" cy="1097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dirty="0"/>
              <a:t>A </a:t>
            </a:r>
            <a:r>
              <a:rPr lang="en-US" b="1" dirty="0">
                <a:solidFill>
                  <a:schemeClr val="accent6"/>
                </a:solidFill>
              </a:rPr>
              <a:t>user request to create a new process</a:t>
            </a:r>
          </a:p>
          <a:p>
            <a:pPr lvl="1"/>
            <a:r>
              <a:rPr lang="en-US" dirty="0"/>
              <a:t>Start process by clicking an icon (opening word file by double click) or by typing command.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250157" y="5553292"/>
            <a:ext cx="7589520" cy="822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en-US" b="1" dirty="0">
                <a:solidFill>
                  <a:schemeClr val="accent6"/>
                </a:solidFill>
              </a:rPr>
              <a:t>Initialization of batch process</a:t>
            </a:r>
          </a:p>
          <a:p>
            <a:pPr lvl="1"/>
            <a:r>
              <a:rPr lang="en-US" dirty="0"/>
              <a:t>Applicable to only batch system found on large mainframe</a:t>
            </a:r>
          </a:p>
        </p:txBody>
      </p:sp>
      <p:pic>
        <p:nvPicPr>
          <p:cNvPr id="17" name="Picture 2" descr="Related im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7" y="890339"/>
            <a:ext cx="45148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65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Termination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07160" y="4959635"/>
            <a:ext cx="4552950" cy="1005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b="1">
                <a:solidFill>
                  <a:schemeClr val="accent6"/>
                </a:solidFill>
              </a:rPr>
              <a:t>Normal exit (voluntary)</a:t>
            </a:r>
          </a:p>
          <a:p>
            <a:pPr lvl="1"/>
            <a:r>
              <a:rPr lang="en-US"/>
              <a:t>Terminated because process has done its work.</a:t>
            </a:r>
            <a:endParaRPr lang="en-US" dirty="0"/>
          </a:p>
        </p:txBody>
      </p:sp>
      <p:pic>
        <p:nvPicPr>
          <p:cNvPr id="13" name="Picture 2" descr="Image result for close word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0" y="835309"/>
            <a:ext cx="4552950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GNWEBSOFT\Desktop\windows-Mingw-Compiler-Comma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482" y="835309"/>
            <a:ext cx="45815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file does not exi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244" y="1213511"/>
            <a:ext cx="22098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4901482" y="5033307"/>
            <a:ext cx="7140609" cy="1280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457200" indent="-45720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+mj-lt"/>
              <a:buAutoNum type="arabicPeriod" startAt="2"/>
              <a:defRPr sz="2400" b="1">
                <a:solidFill>
                  <a:schemeClr val="accent6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Error exit (voluntary)</a:t>
            </a:r>
          </a:p>
          <a:p>
            <a:pPr lvl="1"/>
            <a:r>
              <a:rPr lang="en-US" dirty="0"/>
              <a:t>The process discovers a fatal error e.g. user types the command cc </a:t>
            </a:r>
            <a:r>
              <a:rPr lang="en-US" dirty="0" err="1"/>
              <a:t>foo.c</a:t>
            </a:r>
            <a:r>
              <a:rPr lang="en-US" dirty="0"/>
              <a:t> to compile the program </a:t>
            </a:r>
            <a:r>
              <a:rPr lang="en-US" dirty="0" err="1"/>
              <a:t>foo.c</a:t>
            </a:r>
            <a:r>
              <a:rPr lang="en-US" dirty="0"/>
              <a:t> and no such file exists, the compiler simply exit.</a:t>
            </a:r>
          </a:p>
        </p:txBody>
      </p:sp>
    </p:spTree>
    <p:extLst>
      <p:ext uri="{BB962C8B-B14F-4D97-AF65-F5344CB8AC3E}">
        <p14:creationId xmlns:p14="http://schemas.microsoft.com/office/powerpoint/2010/main" val="192387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Termination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07160" y="4654835"/>
            <a:ext cx="6099048" cy="15544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b="1" dirty="0">
                <a:solidFill>
                  <a:schemeClr val="accent6"/>
                </a:solidFill>
              </a:rPr>
              <a:t>Fatal error (involuntary)</a:t>
            </a:r>
          </a:p>
          <a:p>
            <a:pPr lvl="1"/>
            <a:r>
              <a:rPr lang="en-US" dirty="0"/>
              <a:t>An error caused by a process often due to a program bug e.g. executing an illegal instruction, referencing nonexistent memory or divided by zero.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427628" y="4654835"/>
            <a:ext cx="5629033" cy="1280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457200" indent="-45720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+mj-lt"/>
              <a:buAutoNum type="arabicPeriod" startAt="2"/>
              <a:defRPr sz="2400" b="1">
                <a:solidFill>
                  <a:schemeClr val="accent6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buFont typeface="+mj-lt"/>
              <a:buAutoNum type="arabicPeriod" startAt="4"/>
            </a:pPr>
            <a:r>
              <a:rPr lang="en-US" dirty="0"/>
              <a:t>Killed by another process (involuntary)</a:t>
            </a:r>
          </a:p>
          <a:p>
            <a:pPr lvl="1"/>
            <a:r>
              <a:rPr lang="en-US" dirty="0"/>
              <a:t>A process executes a system call telling the OS to kill some other process using kill system call.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0" y="863444"/>
            <a:ext cx="6096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8" t="6102" r="3766" b="4651"/>
          <a:stretch/>
        </p:blipFill>
        <p:spPr bwMode="auto">
          <a:xfrm>
            <a:off x="1269999" y="2876550"/>
            <a:ext cx="2159001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629" y="1767828"/>
            <a:ext cx="5629033" cy="2887007"/>
          </a:xfrm>
        </p:spPr>
      </p:pic>
    </p:spTree>
    <p:extLst>
      <p:ext uri="{BB962C8B-B14F-4D97-AF65-F5344CB8AC3E}">
        <p14:creationId xmlns:p14="http://schemas.microsoft.com/office/powerpoint/2010/main" val="347574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Hierarchies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529660" cy="5590565"/>
          </a:xfrm>
        </p:spPr>
        <p:txBody>
          <a:bodyPr/>
          <a:lstStyle/>
          <a:p>
            <a:r>
              <a:rPr lang="en-US" dirty="0"/>
              <a:t>Parent process can create child process, child process can create its own child process.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UNIX has hierarchy concept </a:t>
            </a:r>
            <a:r>
              <a:rPr lang="en-US" dirty="0"/>
              <a:t>which is known as process group</a:t>
            </a:r>
          </a:p>
          <a:p>
            <a:r>
              <a:rPr lang="en-US" dirty="0"/>
              <a:t>Windows has no concept of hierarchy</a:t>
            </a:r>
          </a:p>
          <a:p>
            <a:pPr lvl="1"/>
            <a:r>
              <a:rPr lang="en-US" dirty="0"/>
              <a:t>All the process as treated equal (</a:t>
            </a:r>
            <a:r>
              <a:rPr lang="en-US" b="1" dirty="0">
                <a:solidFill>
                  <a:schemeClr val="accent6"/>
                </a:solidFill>
              </a:rPr>
              <a:t>use handle </a:t>
            </a:r>
            <a:r>
              <a:rPr lang="en-US" dirty="0"/>
              <a:t>concept)</a:t>
            </a:r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071162" y="1057836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P1</a:t>
            </a:r>
          </a:p>
        </p:txBody>
      </p:sp>
      <p:sp>
        <p:nvSpPr>
          <p:cNvPr id="8" name="Oval 7"/>
          <p:cNvSpPr/>
          <p:nvPr/>
        </p:nvSpPr>
        <p:spPr>
          <a:xfrm>
            <a:off x="9070541" y="2033489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P3</a:t>
            </a:r>
          </a:p>
        </p:txBody>
      </p:sp>
      <p:sp>
        <p:nvSpPr>
          <p:cNvPr id="9" name="Oval 8"/>
          <p:cNvSpPr/>
          <p:nvPr/>
        </p:nvSpPr>
        <p:spPr>
          <a:xfrm>
            <a:off x="10042712" y="1886511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P4</a:t>
            </a:r>
          </a:p>
        </p:txBody>
      </p:sp>
      <p:sp>
        <p:nvSpPr>
          <p:cNvPr id="10" name="Oval 9"/>
          <p:cNvSpPr/>
          <p:nvPr/>
        </p:nvSpPr>
        <p:spPr>
          <a:xfrm>
            <a:off x="8099612" y="1883800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P2</a:t>
            </a:r>
          </a:p>
        </p:txBody>
      </p:sp>
      <p:cxnSp>
        <p:nvCxnSpPr>
          <p:cNvPr id="11" name="Straight Arrow Connector 10"/>
          <p:cNvCxnSpPr>
            <a:stCxn id="6" idx="4"/>
          </p:cNvCxnSpPr>
          <p:nvPr/>
        </p:nvCxnSpPr>
        <p:spPr>
          <a:xfrm flipH="1">
            <a:off x="8390124" y="1593947"/>
            <a:ext cx="947738" cy="283039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4"/>
            <a:endCxn id="9" idx="0"/>
          </p:cNvCxnSpPr>
          <p:nvPr/>
        </p:nvCxnSpPr>
        <p:spPr>
          <a:xfrm>
            <a:off x="9337862" y="1593947"/>
            <a:ext cx="971550" cy="292564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4531" y="1152699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 process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90051" y="1978663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Child process</a:t>
            </a:r>
          </a:p>
        </p:txBody>
      </p:sp>
      <p:cxnSp>
        <p:nvCxnSpPr>
          <p:cNvPr id="15" name="Straight Arrow Connector 14"/>
          <p:cNvCxnSpPr>
            <a:stCxn id="6" idx="4"/>
            <a:endCxn id="8" idx="0"/>
          </p:cNvCxnSpPr>
          <p:nvPr/>
        </p:nvCxnSpPr>
        <p:spPr>
          <a:xfrm flipH="1">
            <a:off x="9337241" y="1593947"/>
            <a:ext cx="621" cy="439542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209377" y="4014745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 process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220765" y="4855656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Child process</a:t>
            </a:r>
          </a:p>
        </p:txBody>
      </p:sp>
      <p:sp>
        <p:nvSpPr>
          <p:cNvPr id="20" name="Oval 19"/>
          <p:cNvSpPr/>
          <p:nvPr/>
        </p:nvSpPr>
        <p:spPr>
          <a:xfrm>
            <a:off x="8634134" y="2866071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P5</a:t>
            </a:r>
          </a:p>
        </p:txBody>
      </p:sp>
      <p:sp>
        <p:nvSpPr>
          <p:cNvPr id="21" name="Oval 20"/>
          <p:cNvSpPr/>
          <p:nvPr/>
        </p:nvSpPr>
        <p:spPr>
          <a:xfrm>
            <a:off x="9510434" y="2866071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P6</a:t>
            </a:r>
          </a:p>
        </p:txBody>
      </p:sp>
      <p:cxnSp>
        <p:nvCxnSpPr>
          <p:cNvPr id="22" name="Straight Arrow Connector 21"/>
          <p:cNvCxnSpPr>
            <a:endCxn id="20" idx="0"/>
          </p:cNvCxnSpPr>
          <p:nvPr/>
        </p:nvCxnSpPr>
        <p:spPr>
          <a:xfrm flipH="1">
            <a:off x="8900834" y="2561271"/>
            <a:ext cx="437529" cy="304800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1" idx="0"/>
          </p:cNvCxnSpPr>
          <p:nvPr/>
        </p:nvCxnSpPr>
        <p:spPr>
          <a:xfrm>
            <a:off x="9338363" y="2561271"/>
            <a:ext cx="438771" cy="304800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8481733" y="1959957"/>
            <a:ext cx="1711016" cy="1823225"/>
          </a:xfrm>
          <a:prstGeom prst="ellipse">
            <a:avLst/>
          </a:prstGeom>
          <a:noFill/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9076523" y="3931356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P3</a:t>
            </a:r>
          </a:p>
        </p:txBody>
      </p:sp>
      <p:sp>
        <p:nvSpPr>
          <p:cNvPr id="26" name="Oval 25"/>
          <p:cNvSpPr/>
          <p:nvPr/>
        </p:nvSpPr>
        <p:spPr>
          <a:xfrm>
            <a:off x="8638994" y="4772267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P5</a:t>
            </a:r>
          </a:p>
        </p:txBody>
      </p:sp>
      <p:sp>
        <p:nvSpPr>
          <p:cNvPr id="27" name="Oval 26"/>
          <p:cNvSpPr/>
          <p:nvPr/>
        </p:nvSpPr>
        <p:spPr>
          <a:xfrm>
            <a:off x="9515294" y="4772267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P6</a:t>
            </a:r>
          </a:p>
        </p:txBody>
      </p:sp>
      <p:cxnSp>
        <p:nvCxnSpPr>
          <p:cNvPr id="28" name="Straight Arrow Connector 27"/>
          <p:cNvCxnSpPr>
            <a:stCxn id="25" idx="4"/>
            <a:endCxn id="26" idx="0"/>
          </p:cNvCxnSpPr>
          <p:nvPr/>
        </p:nvCxnSpPr>
        <p:spPr>
          <a:xfrm flipH="1">
            <a:off x="8905694" y="4467467"/>
            <a:ext cx="437529" cy="304800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5" idx="4"/>
            <a:endCxn id="27" idx="0"/>
          </p:cNvCxnSpPr>
          <p:nvPr/>
        </p:nvCxnSpPr>
        <p:spPr>
          <a:xfrm>
            <a:off x="9343223" y="4467467"/>
            <a:ext cx="438771" cy="304800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8486593" y="3866153"/>
            <a:ext cx="1711016" cy="1823225"/>
          </a:xfrm>
          <a:prstGeom prst="ellipse">
            <a:avLst/>
          </a:prstGeom>
          <a:noFill/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1863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3" grpId="0"/>
      <p:bldP spid="14" grpId="0"/>
      <p:bldP spid="18" grpId="0"/>
      <p:bldP spid="19" grpId="0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529660" cy="5590565"/>
          </a:xfrm>
        </p:spPr>
        <p:txBody>
          <a:bodyPr/>
          <a:lstStyle/>
          <a:p>
            <a:r>
              <a:rPr lang="en-US" dirty="0"/>
              <a:t>When a process is created, the </a:t>
            </a:r>
            <a:r>
              <a:rPr lang="en-US" b="1" dirty="0">
                <a:solidFill>
                  <a:schemeClr val="accent6"/>
                </a:solidFill>
              </a:rPr>
              <a:t>parent process is given a special token called handle</a:t>
            </a:r>
            <a:r>
              <a:rPr lang="en-US" dirty="0"/>
              <a:t>.</a:t>
            </a:r>
          </a:p>
          <a:p>
            <a:r>
              <a:rPr lang="en-US" dirty="0"/>
              <a:t>This </a:t>
            </a:r>
            <a:r>
              <a:rPr lang="en-US" b="1" dirty="0">
                <a:solidFill>
                  <a:schemeClr val="accent6"/>
                </a:solidFill>
              </a:rPr>
              <a:t>handle is used to control the child process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chemeClr val="accent6"/>
                </a:solidFill>
              </a:rPr>
              <a:t>process is free to pass this token </a:t>
            </a:r>
            <a:r>
              <a:rPr lang="en-US" dirty="0"/>
              <a:t>to some other process.</a:t>
            </a:r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071162" y="1528481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P1</a:t>
            </a:r>
          </a:p>
        </p:txBody>
      </p:sp>
      <p:sp>
        <p:nvSpPr>
          <p:cNvPr id="8" name="Oval 7"/>
          <p:cNvSpPr/>
          <p:nvPr/>
        </p:nvSpPr>
        <p:spPr>
          <a:xfrm>
            <a:off x="9070541" y="2504134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P3</a:t>
            </a:r>
          </a:p>
        </p:txBody>
      </p:sp>
      <p:sp>
        <p:nvSpPr>
          <p:cNvPr id="9" name="Oval 8"/>
          <p:cNvSpPr/>
          <p:nvPr/>
        </p:nvSpPr>
        <p:spPr>
          <a:xfrm>
            <a:off x="10042712" y="2357156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P4</a:t>
            </a:r>
          </a:p>
        </p:txBody>
      </p:sp>
      <p:sp>
        <p:nvSpPr>
          <p:cNvPr id="10" name="Oval 9"/>
          <p:cNvSpPr/>
          <p:nvPr/>
        </p:nvSpPr>
        <p:spPr>
          <a:xfrm>
            <a:off x="8099612" y="2354445"/>
            <a:ext cx="533400" cy="5361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P2</a:t>
            </a:r>
          </a:p>
        </p:txBody>
      </p:sp>
      <p:cxnSp>
        <p:nvCxnSpPr>
          <p:cNvPr id="11" name="Straight Arrow Connector 10"/>
          <p:cNvCxnSpPr>
            <a:stCxn id="6" idx="4"/>
          </p:cNvCxnSpPr>
          <p:nvPr/>
        </p:nvCxnSpPr>
        <p:spPr>
          <a:xfrm flipH="1">
            <a:off x="8390124" y="2064592"/>
            <a:ext cx="947738" cy="283039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4"/>
            <a:endCxn id="9" idx="0"/>
          </p:cNvCxnSpPr>
          <p:nvPr/>
        </p:nvCxnSpPr>
        <p:spPr>
          <a:xfrm>
            <a:off x="9337862" y="2064592"/>
            <a:ext cx="971550" cy="292564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4531" y="1623344"/>
            <a:ext cx="1554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 process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90051" y="2449308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Child process</a:t>
            </a:r>
          </a:p>
        </p:txBody>
      </p:sp>
      <p:cxnSp>
        <p:nvCxnSpPr>
          <p:cNvPr id="15" name="Straight Arrow Connector 14"/>
          <p:cNvCxnSpPr>
            <a:stCxn id="6" idx="4"/>
            <a:endCxn id="8" idx="0"/>
          </p:cNvCxnSpPr>
          <p:nvPr/>
        </p:nvCxnSpPr>
        <p:spPr>
          <a:xfrm flipH="1">
            <a:off x="9337241" y="2064592"/>
            <a:ext cx="621" cy="439542"/>
          </a:xfrm>
          <a:prstGeom prst="straightConnector1">
            <a:avLst/>
          </a:prstGeom>
          <a:ln w="28575">
            <a:solidFill>
              <a:srgbClr val="AE250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Picture 2" descr="Image result for tok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139" y="1140753"/>
            <a:ext cx="378203" cy="37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8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48148E-6 L 4.58333E-6 0.1386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Process states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73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7772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Process concept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Process states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Process state transitions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Process Control Block (PCB)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Context switching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Threads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Comparison between process and thread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Benefits/Advantages of threads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Types of threads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Multi Threading Models</a:t>
            </a:r>
          </a:p>
        </p:txBody>
      </p:sp>
    </p:spTree>
    <p:extLst>
      <p:ext uri="{BB962C8B-B14F-4D97-AF65-F5344CB8AC3E}">
        <p14:creationId xmlns:p14="http://schemas.microsoft.com/office/powerpoint/2010/main" val="42163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2"/>
          <a:stretch/>
        </p:blipFill>
        <p:spPr>
          <a:xfrm>
            <a:off x="203201" y="4652086"/>
            <a:ext cx="3316922" cy="18288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states</a:t>
            </a:r>
          </a:p>
        </p:txBody>
      </p:sp>
      <p:sp>
        <p:nvSpPr>
          <p:cNvPr id="8" name="Oval 7"/>
          <p:cNvSpPr/>
          <p:nvPr/>
        </p:nvSpPr>
        <p:spPr>
          <a:xfrm>
            <a:off x="3320550" y="4664786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Blocked</a:t>
            </a:r>
            <a:endParaRPr lang="en-US" sz="2100" b="1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6" y="856342"/>
            <a:ext cx="3344092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1" y="2754214"/>
            <a:ext cx="3344092" cy="18288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3320550" y="856342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Running</a:t>
            </a:r>
          </a:p>
        </p:txBody>
      </p:sp>
      <p:sp>
        <p:nvSpPr>
          <p:cNvPr id="14" name="Oval 13"/>
          <p:cNvSpPr/>
          <p:nvPr/>
        </p:nvSpPr>
        <p:spPr>
          <a:xfrm>
            <a:off x="3320550" y="2760564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Ready</a:t>
            </a:r>
            <a:endParaRPr lang="en-US" sz="2100" b="1" dirty="0">
              <a:solidFill>
                <a:srgbClr val="0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744092" y="5095834"/>
            <a:ext cx="73152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indent="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400" b="1">
                <a:solidFill>
                  <a:schemeClr val="accent6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Blocked: </a:t>
            </a:r>
          </a:p>
          <a:p>
            <a:r>
              <a:rPr lang="en-US" b="0" dirty="0">
                <a:solidFill>
                  <a:schemeClr val="tx1"/>
                </a:solidFill>
              </a:rPr>
              <a:t>Process is </a:t>
            </a:r>
            <a:r>
              <a:rPr lang="en-US" b="0" dirty="0"/>
              <a:t>unable to run </a:t>
            </a:r>
            <a:r>
              <a:rPr lang="en-US" b="0" dirty="0">
                <a:solidFill>
                  <a:schemeClr val="tx1"/>
                </a:solidFill>
              </a:rPr>
              <a:t>until some external event happens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4092" y="3211414"/>
            <a:ext cx="7315200" cy="1371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400">
                <a:solidFill>
                  <a:schemeClr val="accent6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/>
              <a:t>Ready: </a:t>
            </a:r>
          </a:p>
          <a:p>
            <a:r>
              <a:rPr lang="en-US" dirty="0">
                <a:solidFill>
                  <a:schemeClr val="tx1"/>
                </a:solidFill>
              </a:rPr>
              <a:t>Process is runnable, </a:t>
            </a:r>
            <a:r>
              <a:rPr lang="en-US" dirty="0"/>
              <a:t>temporarily stopped </a:t>
            </a:r>
            <a:r>
              <a:rPr lang="en-US" dirty="0">
                <a:solidFill>
                  <a:schemeClr val="tx1"/>
                </a:solidFill>
              </a:rPr>
              <a:t>to let another process to run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744092" y="1385413"/>
            <a:ext cx="420624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>
                <a:solidFill>
                  <a:schemeClr val="accent6"/>
                </a:solidFill>
              </a:rPr>
              <a:t>Running:</a:t>
            </a:r>
            <a:r>
              <a:rPr lang="en-US" dirty="0">
                <a:solidFill>
                  <a:schemeClr val="accent6"/>
                </a:solidFill>
              </a:rPr>
              <a:t> 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Process is actually </a:t>
            </a:r>
            <a:r>
              <a:rPr lang="en-US" dirty="0">
                <a:solidFill>
                  <a:schemeClr val="accent6"/>
                </a:solidFill>
              </a:rPr>
              <a:t>using the CPU</a:t>
            </a:r>
          </a:p>
        </p:txBody>
      </p:sp>
    </p:spTree>
    <p:extLst>
      <p:ext uri="{BB962C8B-B14F-4D97-AF65-F5344CB8AC3E}">
        <p14:creationId xmlns:p14="http://schemas.microsoft.com/office/powerpoint/2010/main" val="375176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9" grpId="0" animBg="1"/>
      <p:bldP spid="10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states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37238" y="1357080"/>
            <a:ext cx="4305300" cy="50593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/>
              <a:t>Running</a:t>
            </a:r>
            <a:r>
              <a:rPr lang="en-IN"/>
              <a:t> – Process is actually using the CPU</a:t>
            </a:r>
          </a:p>
          <a:p>
            <a:r>
              <a:rPr lang="en-IN" b="1"/>
              <a:t>Ready</a:t>
            </a:r>
            <a:r>
              <a:rPr lang="en-IN"/>
              <a:t> – Process is runnable, temporarily stopped to let another process to run</a:t>
            </a:r>
          </a:p>
          <a:p>
            <a:r>
              <a:rPr lang="en-IN" b="1"/>
              <a:t>Blocked</a:t>
            </a:r>
            <a:r>
              <a:rPr lang="en-IN"/>
              <a:t> – process is unable to run until some external event happens</a:t>
            </a:r>
          </a:p>
          <a:p>
            <a:r>
              <a:rPr lang="en-IN"/>
              <a:t>Processes are always either </a:t>
            </a:r>
            <a:r>
              <a:rPr lang="en-IN">
                <a:solidFill>
                  <a:srgbClr val="FF0000"/>
                </a:solidFill>
              </a:rPr>
              <a:t>executing (running), waiting to execute (ready) or waiting for an event (blocked)</a:t>
            </a:r>
            <a:r>
              <a:rPr lang="en-IN"/>
              <a:t> to occur.</a:t>
            </a:r>
            <a:endParaRPr lang="en-IN" dirty="0"/>
          </a:p>
        </p:txBody>
      </p:sp>
      <p:sp>
        <p:nvSpPr>
          <p:cNvPr id="7" name="Oval 6"/>
          <p:cNvSpPr/>
          <p:nvPr/>
        </p:nvSpPr>
        <p:spPr>
          <a:xfrm>
            <a:off x="6380838" y="2506430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Running</a:t>
            </a:r>
          </a:p>
        </p:txBody>
      </p:sp>
      <p:sp>
        <p:nvSpPr>
          <p:cNvPr id="8" name="Oval 7"/>
          <p:cNvSpPr/>
          <p:nvPr/>
        </p:nvSpPr>
        <p:spPr>
          <a:xfrm>
            <a:off x="5174338" y="4039027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Blocked</a:t>
            </a:r>
            <a:endParaRPr lang="en-US" sz="2100" b="1" dirty="0">
              <a:solidFill>
                <a:srgbClr val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600039" y="4039026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Ready</a:t>
            </a:r>
            <a:endParaRPr lang="en-US" sz="2100" b="1" dirty="0">
              <a:solidFill>
                <a:srgbClr val="000000"/>
              </a:solidFill>
            </a:endParaRPr>
          </a:p>
        </p:txBody>
      </p:sp>
      <p:pic>
        <p:nvPicPr>
          <p:cNvPr id="10" name="Picture 2" descr="Image result for ms office word icon on desk 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38" y="1433280"/>
            <a:ext cx="8852344" cy="4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613" y="2728680"/>
            <a:ext cx="4048125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ms office word opening scr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38" y="1433279"/>
            <a:ext cx="8852344" cy="4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ular Callout 12"/>
          <p:cNvSpPr/>
          <p:nvPr/>
        </p:nvSpPr>
        <p:spPr>
          <a:xfrm>
            <a:off x="5949038" y="518880"/>
            <a:ext cx="1651001" cy="685800"/>
          </a:xfrm>
          <a:prstGeom prst="wedgeRoundRectCallout">
            <a:avLst>
              <a:gd name="adj1" fmla="val -27671"/>
              <a:gd name="adj2" fmla="val 88838"/>
              <a:gd name="adj3" fmla="val 16667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Ready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809338" y="518880"/>
            <a:ext cx="2133600" cy="685800"/>
          </a:xfrm>
          <a:prstGeom prst="wedgeRoundRectCallout">
            <a:avLst>
              <a:gd name="adj1" fmla="val -27671"/>
              <a:gd name="adj2" fmla="val 88838"/>
              <a:gd name="adj3" fmla="val 16667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Running</a:t>
            </a:r>
          </a:p>
        </p:txBody>
      </p:sp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57" y="1433280"/>
            <a:ext cx="8963025" cy="497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ms office word print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07" y="2026715"/>
            <a:ext cx="498157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531" y="2791251"/>
            <a:ext cx="4505325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ular Callout 17"/>
          <p:cNvSpPr/>
          <p:nvPr/>
        </p:nvSpPr>
        <p:spPr>
          <a:xfrm>
            <a:off x="5809338" y="504769"/>
            <a:ext cx="2133600" cy="685800"/>
          </a:xfrm>
          <a:prstGeom prst="wedgeRoundRectCallout">
            <a:avLst>
              <a:gd name="adj1" fmla="val -27671"/>
              <a:gd name="adj2" fmla="val 88838"/>
              <a:gd name="adj3" fmla="val 16667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Blocked</a:t>
            </a:r>
          </a:p>
        </p:txBody>
      </p:sp>
      <p:pic>
        <p:nvPicPr>
          <p:cNvPr id="19" name="Picture 8" descr="Image result for word waiting for print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38" y="1509480"/>
            <a:ext cx="8953944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6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8" grpId="0" animBg="1"/>
      <p:bldP spid="1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Process states transitions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36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State Transitions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721048" cy="5590565"/>
          </a:xfrm>
        </p:spPr>
        <p:txBody>
          <a:bodyPr/>
          <a:lstStyle/>
          <a:p>
            <a:r>
              <a:rPr lang="en-US" dirty="0"/>
              <a:t>When and how these transitions occur (process moves from one state to another)?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Process blocks for input or waits for an event</a:t>
            </a:r>
            <a:r>
              <a:rPr lang="en-US" dirty="0"/>
              <a:t> (i.e. printer is not available)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Scheduler </a:t>
            </a:r>
            <a:r>
              <a:rPr lang="en-US" dirty="0">
                <a:solidFill>
                  <a:schemeClr val="accent6"/>
                </a:solidFill>
              </a:rPr>
              <a:t>picks another process</a:t>
            </a:r>
          </a:p>
          <a:p>
            <a:pPr lvl="2"/>
            <a:r>
              <a:rPr lang="en-US" dirty="0"/>
              <a:t>End of time-slice or pre-emption.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Scheduler </a:t>
            </a:r>
            <a:r>
              <a:rPr lang="en-US" dirty="0">
                <a:solidFill>
                  <a:schemeClr val="accent6"/>
                </a:solidFill>
              </a:rPr>
              <a:t>picks this process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Input becomes available, event arrives </a:t>
            </a:r>
            <a:r>
              <a:rPr lang="en-US" dirty="0"/>
              <a:t>(i.e. printer become available)</a:t>
            </a:r>
          </a:p>
        </p:txBody>
      </p:sp>
      <p:sp>
        <p:nvSpPr>
          <p:cNvPr id="6" name="Oval 5"/>
          <p:cNvSpPr/>
          <p:nvPr/>
        </p:nvSpPr>
        <p:spPr>
          <a:xfrm>
            <a:off x="9254668" y="1925867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Running</a:t>
            </a:r>
          </a:p>
        </p:txBody>
      </p:sp>
      <p:sp>
        <p:nvSpPr>
          <p:cNvPr id="8" name="Oval 7"/>
          <p:cNvSpPr/>
          <p:nvPr/>
        </p:nvSpPr>
        <p:spPr>
          <a:xfrm>
            <a:off x="8048168" y="3458464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Blocked</a:t>
            </a:r>
            <a:endParaRPr lang="en-US" sz="2100" b="1" dirty="0">
              <a:solidFill>
                <a:srgbClr val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473869" y="3458463"/>
            <a:ext cx="1549400" cy="901700"/>
          </a:xfrm>
          <a:prstGeom prst="ellipse">
            <a:avLst/>
          </a:prstGeom>
          <a:noFill/>
          <a:ln w="38100">
            <a:solidFill>
              <a:srgbClr val="AE2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Ready</a:t>
            </a:r>
            <a:endParaRPr lang="en-US" sz="2100" b="1" dirty="0">
              <a:solidFill>
                <a:srgbClr val="000000"/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669130">
            <a:off x="9898217" y="2545008"/>
            <a:ext cx="1405055" cy="1586428"/>
          </a:xfrm>
          <a:prstGeom prst="arc">
            <a:avLst/>
          </a:prstGeom>
          <a:ln w="38100">
            <a:solidFill>
              <a:srgbClr val="AE25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Arc 10"/>
          <p:cNvSpPr/>
          <p:nvPr/>
        </p:nvSpPr>
        <p:spPr>
          <a:xfrm rot="12370299">
            <a:off x="10173093" y="2313483"/>
            <a:ext cx="1352062" cy="1602173"/>
          </a:xfrm>
          <a:prstGeom prst="arc">
            <a:avLst/>
          </a:prstGeom>
          <a:ln w="38100">
            <a:solidFill>
              <a:srgbClr val="AE25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Arc 11"/>
          <p:cNvSpPr/>
          <p:nvPr/>
        </p:nvSpPr>
        <p:spPr>
          <a:xfrm rot="20930870" flipH="1">
            <a:off x="8782610" y="2561687"/>
            <a:ext cx="1405055" cy="1586428"/>
          </a:xfrm>
          <a:prstGeom prst="arc">
            <a:avLst/>
          </a:prstGeom>
          <a:ln w="38100">
            <a:solidFill>
              <a:srgbClr val="AE25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Arc 12"/>
          <p:cNvSpPr/>
          <p:nvPr/>
        </p:nvSpPr>
        <p:spPr>
          <a:xfrm rot="13844775" flipH="1">
            <a:off x="9315182" y="2827817"/>
            <a:ext cx="1543793" cy="1623599"/>
          </a:xfrm>
          <a:prstGeom prst="arc">
            <a:avLst>
              <a:gd name="adj1" fmla="val 16200000"/>
              <a:gd name="adj2" fmla="val 348710"/>
            </a:avLst>
          </a:prstGeom>
          <a:ln w="38100">
            <a:solidFill>
              <a:srgbClr val="AE25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8477679" y="3109165"/>
            <a:ext cx="2115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02184" y="3087220"/>
            <a:ext cx="2115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87922" y="2918289"/>
            <a:ext cx="2115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929964" y="4062780"/>
            <a:ext cx="2115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4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01865" y="4517700"/>
            <a:ext cx="1138827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400">
                <a:solidFill>
                  <a:schemeClr val="accent6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Processes are always either executing (running) or waiting to execute (ready) or waiting for an event (blocked) to occur.</a:t>
            </a:r>
          </a:p>
        </p:txBody>
      </p:sp>
    </p:spTree>
    <p:extLst>
      <p:ext uri="{BB962C8B-B14F-4D97-AF65-F5344CB8AC3E}">
        <p14:creationId xmlns:p14="http://schemas.microsoft.com/office/powerpoint/2010/main" val="41919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State Process Model and Transitions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New</a:t>
            </a:r>
            <a:r>
              <a:rPr lang="en-US" dirty="0"/>
              <a:t> – process is being </a:t>
            </a:r>
            <a:r>
              <a:rPr lang="en-US" b="1" dirty="0">
                <a:solidFill>
                  <a:schemeClr val="accent6"/>
                </a:solidFill>
              </a:rPr>
              <a:t>created</a:t>
            </a:r>
          </a:p>
          <a:p>
            <a:r>
              <a:rPr lang="en-US" b="1" dirty="0">
                <a:solidFill>
                  <a:schemeClr val="accent6"/>
                </a:solidFill>
              </a:rPr>
              <a:t>Ready</a:t>
            </a:r>
            <a:r>
              <a:rPr lang="en-US" dirty="0"/>
              <a:t> – process is </a:t>
            </a:r>
            <a:r>
              <a:rPr lang="en-US" b="1" dirty="0">
                <a:solidFill>
                  <a:schemeClr val="accent6"/>
                </a:solidFill>
              </a:rPr>
              <a:t>waiting to run (runnable)</a:t>
            </a:r>
            <a:r>
              <a:rPr lang="en-US" dirty="0"/>
              <a:t>, temporarily stopped to let another process run</a:t>
            </a:r>
          </a:p>
          <a:p>
            <a:r>
              <a:rPr lang="en-US" b="1" dirty="0">
                <a:solidFill>
                  <a:schemeClr val="accent6"/>
                </a:solidFill>
              </a:rPr>
              <a:t>Running</a:t>
            </a:r>
            <a:r>
              <a:rPr lang="en-US" dirty="0"/>
              <a:t> – process is actually </a:t>
            </a:r>
            <a:r>
              <a:rPr lang="en-US" b="1" dirty="0">
                <a:solidFill>
                  <a:schemeClr val="accent6"/>
                </a:solidFill>
              </a:rPr>
              <a:t>using the CPU</a:t>
            </a:r>
          </a:p>
          <a:p>
            <a:r>
              <a:rPr lang="en-US" b="1" dirty="0">
                <a:solidFill>
                  <a:schemeClr val="accent6"/>
                </a:solidFill>
              </a:rPr>
              <a:t>Blocked</a:t>
            </a:r>
            <a:r>
              <a:rPr lang="en-US" dirty="0"/>
              <a:t> – </a:t>
            </a:r>
            <a:r>
              <a:rPr lang="en-US" b="1" dirty="0">
                <a:solidFill>
                  <a:schemeClr val="accent6"/>
                </a:solidFill>
              </a:rPr>
              <a:t>unable to run </a:t>
            </a:r>
            <a:r>
              <a:rPr lang="en-US" dirty="0"/>
              <a:t>until some external event happens</a:t>
            </a:r>
          </a:p>
          <a:p>
            <a:r>
              <a:rPr lang="en-US" b="1" dirty="0">
                <a:solidFill>
                  <a:schemeClr val="accent6"/>
                </a:solidFill>
              </a:rPr>
              <a:t>Exit (Terminated) </a:t>
            </a:r>
            <a:r>
              <a:rPr lang="en-US" dirty="0"/>
              <a:t>– process has </a:t>
            </a:r>
            <a:r>
              <a:rPr lang="en-US" b="1" dirty="0">
                <a:solidFill>
                  <a:schemeClr val="accent6"/>
                </a:solidFill>
              </a:rPr>
              <a:t>finished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execution</a:t>
            </a:r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2402397" y="1256067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6002847" y="1256067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7774497" y="1256067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4237863" y="1256067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237863" y="2617585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16539" y="1367094"/>
            <a:ext cx="448040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New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487083" y="1367094"/>
            <a:ext cx="577884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Ready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79131" y="1367094"/>
            <a:ext cx="723757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Running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109478" y="1367094"/>
            <a:ext cx="406362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Exit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16551" y="2728612"/>
            <a:ext cx="718948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Blocked</a:t>
            </a: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3489438" y="1508479"/>
            <a:ext cx="73223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H="1" flipV="1">
            <a:off x="4764248" y="1778669"/>
            <a:ext cx="4672" cy="821626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7089888" y="1508479"/>
            <a:ext cx="67508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5261088" y="1365604"/>
            <a:ext cx="78938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H="1">
            <a:off x="5251563" y="1651354"/>
            <a:ext cx="80843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536076" y="1215292"/>
            <a:ext cx="560250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Admit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797770" y="2115420"/>
            <a:ext cx="633988" cy="49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Event</a:t>
            </a:r>
          </a:p>
          <a:p>
            <a:r>
              <a:rPr lang="en-US" altLang="en-US" sz="1400" dirty="0">
                <a:latin typeface="+mj-lt"/>
              </a:rPr>
              <a:t>Occurs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244420" y="1079893"/>
            <a:ext cx="760626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Dispatch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079376" y="1226138"/>
            <a:ext cx="691697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Release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244420" y="1639081"/>
            <a:ext cx="763832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Time-out</a:t>
            </a: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 flipH="1">
            <a:off x="5323713" y="1727063"/>
            <a:ext cx="957739" cy="1099957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796703" y="2207601"/>
            <a:ext cx="526588" cy="49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Event</a:t>
            </a:r>
          </a:p>
          <a:p>
            <a:r>
              <a:rPr lang="en-US" altLang="en-US" sz="1400" dirty="0">
                <a:latin typeface="+mj-lt"/>
              </a:rPr>
              <a:t>Wait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92344" y="6367376"/>
            <a:ext cx="6995160" cy="78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492344" y="5979391"/>
          <a:ext cx="1100455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00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Exercise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1591273" y="5970503"/>
          <a:ext cx="6035040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process resides in which memory during different state?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584665" y="804070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HDD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55985" y="800257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29512" y="807925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52367" y="3205362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92619" y="800257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89124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4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095" y="3213411"/>
            <a:ext cx="1156465" cy="846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Group 34"/>
          <p:cNvGrpSpPr>
            <a:grpSpLocks/>
          </p:cNvGrpSpPr>
          <p:nvPr/>
        </p:nvGrpSpPr>
        <p:grpSpPr bwMode="auto">
          <a:xfrm>
            <a:off x="6661336" y="5400990"/>
            <a:ext cx="1766888" cy="514350"/>
            <a:chOff x="1488" y="3024"/>
            <a:chExt cx="1484" cy="432"/>
          </a:xfrm>
        </p:grpSpPr>
        <p:sp>
          <p:nvSpPr>
            <p:cNvPr id="36" name="Line 5"/>
            <p:cNvSpPr>
              <a:spLocks noChangeShapeType="1"/>
            </p:cNvSpPr>
            <p:nvPr/>
          </p:nvSpPr>
          <p:spPr bwMode="auto">
            <a:xfrm>
              <a:off x="1493" y="3024"/>
              <a:ext cx="147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1488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8" name="Line 7"/>
            <p:cNvSpPr>
              <a:spLocks noChangeShapeType="1"/>
            </p:cNvSpPr>
            <p:nvPr/>
          </p:nvSpPr>
          <p:spPr bwMode="auto">
            <a:xfrm>
              <a:off x="1493" y="3456"/>
              <a:ext cx="147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9" name="Line 8"/>
            <p:cNvSpPr>
              <a:spLocks noChangeShapeType="1"/>
            </p:cNvSpPr>
            <p:nvPr/>
          </p:nvSpPr>
          <p:spPr bwMode="auto">
            <a:xfrm>
              <a:off x="1680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0" name="Line 9"/>
            <p:cNvSpPr>
              <a:spLocks noChangeShapeType="1"/>
            </p:cNvSpPr>
            <p:nvPr/>
          </p:nvSpPr>
          <p:spPr bwMode="auto">
            <a:xfrm>
              <a:off x="1872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1" name="Line 10"/>
            <p:cNvSpPr>
              <a:spLocks noChangeShapeType="1"/>
            </p:cNvSpPr>
            <p:nvPr/>
          </p:nvSpPr>
          <p:spPr bwMode="auto">
            <a:xfrm>
              <a:off x="2064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2" name="Line 11"/>
            <p:cNvSpPr>
              <a:spLocks noChangeShapeType="1"/>
            </p:cNvSpPr>
            <p:nvPr/>
          </p:nvSpPr>
          <p:spPr bwMode="auto">
            <a:xfrm>
              <a:off x="2256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3" name="Line 12"/>
            <p:cNvSpPr>
              <a:spLocks noChangeShapeType="1"/>
            </p:cNvSpPr>
            <p:nvPr/>
          </p:nvSpPr>
          <p:spPr bwMode="auto">
            <a:xfrm>
              <a:off x="2448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>
              <a:off x="2640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6657765" y="3375501"/>
            <a:ext cx="1779984" cy="522684"/>
            <a:chOff x="1485" y="1341"/>
            <a:chExt cx="1495" cy="439"/>
          </a:xfrm>
        </p:grpSpPr>
        <p:sp>
          <p:nvSpPr>
            <p:cNvPr id="46" name="Line 15"/>
            <p:cNvSpPr>
              <a:spLocks noChangeShapeType="1"/>
            </p:cNvSpPr>
            <p:nvPr/>
          </p:nvSpPr>
          <p:spPr bwMode="auto">
            <a:xfrm flipH="1">
              <a:off x="1485" y="1776"/>
              <a:ext cx="14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7" name="Line 16"/>
            <p:cNvSpPr>
              <a:spLocks noChangeShapeType="1"/>
            </p:cNvSpPr>
            <p:nvPr/>
          </p:nvSpPr>
          <p:spPr bwMode="auto">
            <a:xfrm flipV="1">
              <a:off x="2976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8" name="Line 17"/>
            <p:cNvSpPr>
              <a:spLocks noChangeShapeType="1"/>
            </p:cNvSpPr>
            <p:nvPr/>
          </p:nvSpPr>
          <p:spPr bwMode="auto">
            <a:xfrm flipH="1">
              <a:off x="1485" y="1344"/>
              <a:ext cx="14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9" name="Line 18"/>
            <p:cNvSpPr>
              <a:spLocks noChangeShapeType="1"/>
            </p:cNvSpPr>
            <p:nvPr/>
          </p:nvSpPr>
          <p:spPr bwMode="auto">
            <a:xfrm flipV="1">
              <a:off x="2784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0" name="Line 19"/>
            <p:cNvSpPr>
              <a:spLocks noChangeShapeType="1"/>
            </p:cNvSpPr>
            <p:nvPr/>
          </p:nvSpPr>
          <p:spPr bwMode="auto">
            <a:xfrm flipV="1">
              <a:off x="2592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1" name="Line 20"/>
            <p:cNvSpPr>
              <a:spLocks noChangeShapeType="1"/>
            </p:cNvSpPr>
            <p:nvPr/>
          </p:nvSpPr>
          <p:spPr bwMode="auto">
            <a:xfrm flipV="1">
              <a:off x="2400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2" name="Line 21"/>
            <p:cNvSpPr>
              <a:spLocks noChangeShapeType="1"/>
            </p:cNvSpPr>
            <p:nvPr/>
          </p:nvSpPr>
          <p:spPr bwMode="auto">
            <a:xfrm flipV="1">
              <a:off x="2208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3" name="Line 22"/>
            <p:cNvSpPr>
              <a:spLocks noChangeShapeType="1"/>
            </p:cNvSpPr>
            <p:nvPr/>
          </p:nvSpPr>
          <p:spPr bwMode="auto">
            <a:xfrm flipV="1">
              <a:off x="2016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4" name="Line 23"/>
            <p:cNvSpPr>
              <a:spLocks noChangeShapeType="1"/>
            </p:cNvSpPr>
            <p:nvPr/>
          </p:nvSpPr>
          <p:spPr bwMode="auto">
            <a:xfrm flipV="1">
              <a:off x="1824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sp>
        <p:nvSpPr>
          <p:cNvPr id="56" name="Line 25"/>
          <p:cNvSpPr>
            <a:spLocks noChangeShapeType="1"/>
          </p:cNvSpPr>
          <p:nvPr/>
        </p:nvSpPr>
        <p:spPr bwMode="auto">
          <a:xfrm>
            <a:off x="8438940" y="3636843"/>
            <a:ext cx="124658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7" name="Line 26"/>
          <p:cNvSpPr>
            <a:spLocks noChangeShapeType="1"/>
          </p:cNvSpPr>
          <p:nvPr/>
        </p:nvSpPr>
        <p:spPr bwMode="auto">
          <a:xfrm>
            <a:off x="10795187" y="3636843"/>
            <a:ext cx="7322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8" name="Line 27"/>
          <p:cNvSpPr>
            <a:spLocks noChangeShapeType="1"/>
          </p:cNvSpPr>
          <p:nvPr/>
        </p:nvSpPr>
        <p:spPr bwMode="auto">
          <a:xfrm flipH="1">
            <a:off x="5857665" y="5686740"/>
            <a:ext cx="8084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9" name="Line 28"/>
          <p:cNvSpPr>
            <a:spLocks noChangeShapeType="1"/>
          </p:cNvSpPr>
          <p:nvPr/>
        </p:nvSpPr>
        <p:spPr bwMode="auto">
          <a:xfrm flipV="1">
            <a:off x="5861236" y="3682919"/>
            <a:ext cx="0" cy="20085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0" name="Line 29"/>
          <p:cNvSpPr>
            <a:spLocks noChangeShapeType="1"/>
          </p:cNvSpPr>
          <p:nvPr/>
        </p:nvSpPr>
        <p:spPr bwMode="auto">
          <a:xfrm flipV="1">
            <a:off x="10793646" y="3800790"/>
            <a:ext cx="377778" cy="11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1" name="Line 30"/>
          <p:cNvSpPr>
            <a:spLocks noChangeShapeType="1"/>
          </p:cNvSpPr>
          <p:nvPr/>
        </p:nvSpPr>
        <p:spPr bwMode="auto">
          <a:xfrm>
            <a:off x="11176186" y="3806744"/>
            <a:ext cx="0" cy="18752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2" name="Line 31"/>
          <p:cNvSpPr>
            <a:spLocks noChangeShapeType="1"/>
          </p:cNvSpPr>
          <p:nvPr/>
        </p:nvSpPr>
        <p:spPr bwMode="auto">
          <a:xfrm flipH="1">
            <a:off x="8437749" y="5686740"/>
            <a:ext cx="2743200" cy="205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3" name="Line 32"/>
          <p:cNvSpPr>
            <a:spLocks noChangeShapeType="1"/>
          </p:cNvSpPr>
          <p:nvPr/>
        </p:nvSpPr>
        <p:spPr bwMode="auto">
          <a:xfrm flipH="1">
            <a:off x="5857665" y="4772340"/>
            <a:ext cx="532328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5221871" y="3326922"/>
            <a:ext cx="738184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Admit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6822071" y="3027688"/>
            <a:ext cx="1451520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Ready Queue</a:t>
            </a: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8420766" y="2332757"/>
            <a:ext cx="1271984" cy="129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b="1" dirty="0">
                <a:solidFill>
                  <a:schemeClr val="accent6"/>
                </a:solidFill>
                <a:latin typeface="+mj-lt"/>
              </a:rPr>
              <a:t>Process is </a:t>
            </a:r>
          </a:p>
          <a:p>
            <a:r>
              <a:rPr lang="en-US" altLang="en-US" sz="2000" b="1" dirty="0">
                <a:solidFill>
                  <a:schemeClr val="accent6"/>
                </a:solidFill>
                <a:latin typeface="+mj-lt"/>
              </a:rPr>
              <a:t>Scheduled</a:t>
            </a:r>
          </a:p>
          <a:p>
            <a:r>
              <a:rPr lang="en-US" altLang="en-US" sz="2000" b="1" dirty="0">
                <a:solidFill>
                  <a:schemeClr val="accent6"/>
                </a:solidFill>
                <a:latin typeface="+mj-lt"/>
              </a:rPr>
              <a:t>to run</a:t>
            </a:r>
          </a:p>
          <a:p>
            <a:r>
              <a:rPr lang="en-US" altLang="en-US" sz="2000" dirty="0">
                <a:latin typeface="+mj-lt"/>
              </a:rPr>
              <a:t>Dispatch</a:t>
            </a: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8174621" y="4407680"/>
            <a:ext cx="1033137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Time-out</a:t>
            </a: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9108071" y="5313688"/>
            <a:ext cx="1209467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Event</a:t>
            </a:r>
            <a:r>
              <a:rPr lang="en-US" altLang="en-US" sz="2000" dirty="0"/>
              <a:t> </a:t>
            </a:r>
            <a:r>
              <a:rPr lang="en-US" altLang="en-US" sz="2000" dirty="0">
                <a:latin typeface="+mj-lt"/>
              </a:rPr>
              <a:t>Wait</a:t>
            </a: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0793646" y="2593168"/>
            <a:ext cx="1267175" cy="99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b="1" dirty="0">
                <a:solidFill>
                  <a:schemeClr val="accent6"/>
                </a:solidFill>
                <a:latin typeface="+mj-lt"/>
              </a:rPr>
              <a:t>Process is </a:t>
            </a:r>
          </a:p>
          <a:p>
            <a:r>
              <a:rPr lang="en-US" altLang="en-US" sz="2000" b="1" dirty="0">
                <a:solidFill>
                  <a:schemeClr val="accent6"/>
                </a:solidFill>
                <a:latin typeface="+mj-lt"/>
              </a:rPr>
              <a:t>completed </a:t>
            </a:r>
          </a:p>
          <a:p>
            <a:r>
              <a:rPr lang="en-US" altLang="en-US" sz="2000" dirty="0">
                <a:latin typeface="+mj-lt"/>
              </a:rPr>
              <a:t>Exit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9698621" y="3449291"/>
            <a:ext cx="1166185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Processor</a:t>
            </a: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6650621" y="5917392"/>
            <a:ext cx="1650292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Blocked</a:t>
            </a:r>
            <a:r>
              <a:rPr lang="en-US" altLang="en-US" sz="2000" dirty="0"/>
              <a:t> </a:t>
            </a:r>
            <a:r>
              <a:rPr lang="en-US" altLang="en-US" sz="2000" dirty="0">
                <a:latin typeface="+mj-lt"/>
              </a:rPr>
              <a:t>Queue</a:t>
            </a: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5421905" y="5712934"/>
            <a:ext cx="863218" cy="6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Event</a:t>
            </a:r>
          </a:p>
          <a:p>
            <a:r>
              <a:rPr lang="en-US" altLang="en-US" sz="2000" dirty="0">
                <a:latin typeface="+mj-lt"/>
              </a:rPr>
              <a:t>Occurs</a:t>
            </a:r>
          </a:p>
        </p:txBody>
      </p:sp>
      <p:sp>
        <p:nvSpPr>
          <p:cNvPr id="73" name="Oval 72"/>
          <p:cNvSpPr>
            <a:spLocks noChangeArrowheads="1"/>
          </p:cNvSpPr>
          <p:nvPr/>
        </p:nvSpPr>
        <p:spPr bwMode="auto">
          <a:xfrm>
            <a:off x="202196" y="1319553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3802646" y="1319553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5574296" y="1319553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76" name="Oval 75"/>
          <p:cNvSpPr>
            <a:spLocks noChangeArrowheads="1"/>
          </p:cNvSpPr>
          <p:nvPr/>
        </p:nvSpPr>
        <p:spPr bwMode="auto">
          <a:xfrm>
            <a:off x="2037662" y="1319553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2037662" y="2681071"/>
            <a:ext cx="1076325" cy="504825"/>
          </a:xfrm>
          <a:prstGeom prst="ellipse">
            <a:avLst/>
          </a:prstGeom>
          <a:ln w="28575">
            <a:solidFill>
              <a:srgbClr val="AE250A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rtl="1"/>
            <a:endParaRPr lang="ar-SA" altLang="en-US" sz="1800"/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516338" y="1430580"/>
            <a:ext cx="448040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New</a:t>
            </a: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2286882" y="1430580"/>
            <a:ext cx="577884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Ready</a:t>
            </a:r>
          </a:p>
        </p:txBody>
      </p:sp>
      <p:sp>
        <p:nvSpPr>
          <p:cNvPr id="80" name="Rectangle 79"/>
          <p:cNvSpPr>
            <a:spLocks noChangeArrowheads="1"/>
          </p:cNvSpPr>
          <p:nvPr/>
        </p:nvSpPr>
        <p:spPr bwMode="auto">
          <a:xfrm>
            <a:off x="3978930" y="1430580"/>
            <a:ext cx="723757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Running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909277" y="1430580"/>
            <a:ext cx="406362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Exit</a:t>
            </a:r>
          </a:p>
        </p:txBody>
      </p: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2216350" y="2792098"/>
            <a:ext cx="718948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1" dirty="0">
                <a:latin typeface="+mj-lt"/>
              </a:rPr>
              <a:t>Blocked</a:t>
            </a:r>
          </a:p>
        </p:txBody>
      </p:sp>
      <p:sp>
        <p:nvSpPr>
          <p:cNvPr id="83" name="Line 13"/>
          <p:cNvSpPr>
            <a:spLocks noChangeShapeType="1"/>
          </p:cNvSpPr>
          <p:nvPr/>
        </p:nvSpPr>
        <p:spPr bwMode="auto">
          <a:xfrm>
            <a:off x="1289237" y="1571965"/>
            <a:ext cx="73223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4" name="Line 14"/>
          <p:cNvSpPr>
            <a:spLocks noChangeShapeType="1"/>
          </p:cNvSpPr>
          <p:nvPr/>
        </p:nvSpPr>
        <p:spPr bwMode="auto">
          <a:xfrm flipH="1" flipV="1">
            <a:off x="2564047" y="1842155"/>
            <a:ext cx="4672" cy="821626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5" name="Line 15"/>
          <p:cNvSpPr>
            <a:spLocks noChangeShapeType="1"/>
          </p:cNvSpPr>
          <p:nvPr/>
        </p:nvSpPr>
        <p:spPr bwMode="auto">
          <a:xfrm>
            <a:off x="4889687" y="1571965"/>
            <a:ext cx="67508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6" name="Line 16"/>
          <p:cNvSpPr>
            <a:spLocks noChangeShapeType="1"/>
          </p:cNvSpPr>
          <p:nvPr/>
        </p:nvSpPr>
        <p:spPr bwMode="auto">
          <a:xfrm>
            <a:off x="3060887" y="1429090"/>
            <a:ext cx="78938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7" name="Line 17"/>
          <p:cNvSpPr>
            <a:spLocks noChangeShapeType="1"/>
          </p:cNvSpPr>
          <p:nvPr/>
        </p:nvSpPr>
        <p:spPr bwMode="auto">
          <a:xfrm flipH="1">
            <a:off x="3051362" y="1714840"/>
            <a:ext cx="808434" cy="0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1335875" y="1278778"/>
            <a:ext cx="560250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Admit</a:t>
            </a:r>
          </a:p>
        </p:txBody>
      </p: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2597569" y="2178906"/>
            <a:ext cx="633988" cy="49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Event</a:t>
            </a:r>
          </a:p>
          <a:p>
            <a:r>
              <a:rPr lang="en-US" altLang="en-US" sz="1400" dirty="0">
                <a:latin typeface="+mj-lt"/>
              </a:rPr>
              <a:t>Occurs</a:t>
            </a: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3044219" y="1143379"/>
            <a:ext cx="760626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Dispatch</a:t>
            </a: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4879175" y="1289624"/>
            <a:ext cx="691697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Release</a:t>
            </a:r>
          </a:p>
        </p:txBody>
      </p: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3044219" y="1702567"/>
            <a:ext cx="763832" cy="28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Time-out</a:t>
            </a:r>
          </a:p>
        </p:txBody>
      </p:sp>
      <p:sp>
        <p:nvSpPr>
          <p:cNvPr id="93" name="Line 23"/>
          <p:cNvSpPr>
            <a:spLocks noChangeShapeType="1"/>
          </p:cNvSpPr>
          <p:nvPr/>
        </p:nvSpPr>
        <p:spPr bwMode="auto">
          <a:xfrm flipH="1">
            <a:off x="3123512" y="1790549"/>
            <a:ext cx="957739" cy="1099957"/>
          </a:xfrm>
          <a:prstGeom prst="line">
            <a:avLst/>
          </a:prstGeom>
          <a:noFill/>
          <a:ln w="28575">
            <a:solidFill>
              <a:srgbClr val="AE250A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4" name="Rectangle 93"/>
          <p:cNvSpPr>
            <a:spLocks noChangeArrowheads="1"/>
          </p:cNvSpPr>
          <p:nvPr/>
        </p:nvSpPr>
        <p:spPr bwMode="auto">
          <a:xfrm>
            <a:off x="3596502" y="2271087"/>
            <a:ext cx="526588" cy="49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>
                <a:latin typeface="+mj-lt"/>
              </a:rPr>
              <a:t>Event</a:t>
            </a:r>
          </a:p>
          <a:p>
            <a:r>
              <a:rPr lang="en-US" altLang="en-US" sz="1400" dirty="0">
                <a:latin typeface="+mj-lt"/>
              </a:rPr>
              <a:t>Wait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84464" y="867556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HDD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255784" y="863743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RAM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029311" y="871411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RAM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252166" y="3268848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RAM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792418" y="863743"/>
            <a:ext cx="6400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</a:t>
            </a:r>
          </a:p>
        </p:txBody>
      </p:sp>
      <p:sp>
        <p:nvSpPr>
          <p:cNvPr id="100" name="Line 24"/>
          <p:cNvSpPr>
            <a:spLocks noChangeShapeType="1"/>
          </p:cNvSpPr>
          <p:nvPr/>
        </p:nvSpPr>
        <p:spPr bwMode="auto">
          <a:xfrm>
            <a:off x="5210176" y="3634461"/>
            <a:ext cx="1579136" cy="47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7246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10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Process Control Block (PCB)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738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Process Control Block (PCB)?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874738" cy="5590565"/>
          </a:xfrm>
        </p:spPr>
        <p:txBody>
          <a:bodyPr/>
          <a:lstStyle/>
          <a:p>
            <a:r>
              <a:rPr lang="en-US" dirty="0"/>
              <a:t>A Process Control Block (PCB) is a </a:t>
            </a:r>
            <a:r>
              <a:rPr lang="en-US" b="1" dirty="0">
                <a:solidFill>
                  <a:schemeClr val="accent6"/>
                </a:solidFill>
              </a:rPr>
              <a:t>data structure maintained by the operating system for every process</a:t>
            </a:r>
            <a:r>
              <a:rPr lang="en-US" dirty="0"/>
              <a:t>.</a:t>
            </a:r>
          </a:p>
          <a:p>
            <a:r>
              <a:rPr lang="en-US" dirty="0"/>
              <a:t>PCB is used for </a:t>
            </a:r>
            <a:r>
              <a:rPr lang="en-US" b="1" dirty="0">
                <a:solidFill>
                  <a:schemeClr val="accent6"/>
                </a:solidFill>
              </a:rPr>
              <a:t>storing the collection of information about the processes</a:t>
            </a:r>
            <a:r>
              <a:rPr lang="en-US" dirty="0"/>
              <a:t>.</a:t>
            </a:r>
          </a:p>
          <a:p>
            <a:r>
              <a:rPr lang="en-US" dirty="0"/>
              <a:t>The PCB is </a:t>
            </a:r>
            <a:r>
              <a:rPr lang="en-US" b="1" dirty="0">
                <a:solidFill>
                  <a:schemeClr val="accent6"/>
                </a:solidFill>
              </a:rPr>
              <a:t>identified by an integer process ID (PID)</a:t>
            </a:r>
            <a:r>
              <a:rPr lang="en-US" dirty="0"/>
              <a:t>. </a:t>
            </a:r>
          </a:p>
          <a:p>
            <a:r>
              <a:rPr lang="en-US" dirty="0"/>
              <a:t>A PCB </a:t>
            </a:r>
            <a:r>
              <a:rPr lang="en-US" b="1" dirty="0">
                <a:solidFill>
                  <a:schemeClr val="accent6"/>
                </a:solidFill>
              </a:rPr>
              <a:t>keeps all the information needed to keep track of a process</a:t>
            </a:r>
            <a:r>
              <a:rPr lang="en-US" dirty="0"/>
              <a:t>.</a:t>
            </a:r>
          </a:p>
          <a:p>
            <a:r>
              <a:rPr lang="en-US" dirty="0"/>
              <a:t>The PCB is maintained for a process </a:t>
            </a:r>
            <a:r>
              <a:rPr lang="en-US" b="1" dirty="0">
                <a:solidFill>
                  <a:schemeClr val="accent6"/>
                </a:solidFill>
              </a:rPr>
              <a:t>throughout its lifetime </a:t>
            </a:r>
            <a:r>
              <a:rPr lang="en-US" dirty="0"/>
              <a:t>and is </a:t>
            </a:r>
            <a:r>
              <a:rPr lang="en-US" b="1" dirty="0">
                <a:solidFill>
                  <a:schemeClr val="accent6"/>
                </a:solidFill>
              </a:rPr>
              <a:t>deleted once the process terminates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architecture</a:t>
            </a:r>
            <a:r>
              <a:rPr lang="en-US" dirty="0"/>
              <a:t> of a PCB is completely </a:t>
            </a:r>
            <a:r>
              <a:rPr lang="en-US" b="1" dirty="0">
                <a:solidFill>
                  <a:schemeClr val="accent6"/>
                </a:solidFill>
              </a:rPr>
              <a:t>dependent on operating system </a:t>
            </a:r>
            <a:r>
              <a:rPr lang="en-US" dirty="0"/>
              <a:t>and may contain different information in different operating systems.</a:t>
            </a:r>
          </a:p>
          <a:p>
            <a:r>
              <a:rPr lang="en-US" dirty="0"/>
              <a:t>PCB </a:t>
            </a:r>
            <a:r>
              <a:rPr lang="en-US" b="1" dirty="0">
                <a:solidFill>
                  <a:schemeClr val="accent6"/>
                </a:solidFill>
              </a:rPr>
              <a:t>lies in kernel memory space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" r="3509"/>
          <a:stretch/>
        </p:blipFill>
        <p:spPr>
          <a:xfrm>
            <a:off x="7010319" y="863444"/>
            <a:ext cx="5051693" cy="36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4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of Process Control Block (PCB)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9048678" cy="5590565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Process ID </a:t>
            </a:r>
            <a:r>
              <a:rPr lang="en-US" dirty="0"/>
              <a:t>- </a:t>
            </a:r>
            <a:r>
              <a:rPr lang="en-US" dirty="0">
                <a:solidFill>
                  <a:schemeClr val="accent6"/>
                </a:solidFill>
              </a:rPr>
              <a:t>Unique identification </a:t>
            </a:r>
            <a:r>
              <a:rPr lang="en-US" dirty="0"/>
              <a:t>for each of the process in the operating system.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Process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State</a:t>
            </a:r>
            <a:r>
              <a:rPr lang="en-US" dirty="0"/>
              <a:t> - The </a:t>
            </a:r>
            <a:r>
              <a:rPr lang="en-US" dirty="0">
                <a:solidFill>
                  <a:schemeClr val="accent6"/>
                </a:solidFill>
              </a:rPr>
              <a:t>current state of the process </a:t>
            </a:r>
            <a:r>
              <a:rPr lang="en-US" dirty="0"/>
              <a:t>i.e., whether it is ready, running, waiting.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Pointer</a:t>
            </a:r>
            <a:r>
              <a:rPr lang="en-US" dirty="0"/>
              <a:t> - A </a:t>
            </a:r>
            <a:r>
              <a:rPr lang="en-US" dirty="0">
                <a:solidFill>
                  <a:schemeClr val="accent6"/>
                </a:solidFill>
              </a:rPr>
              <a:t>pointer to parent process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Priority</a:t>
            </a:r>
            <a:r>
              <a:rPr lang="en-US" dirty="0"/>
              <a:t> - </a:t>
            </a:r>
            <a:r>
              <a:rPr lang="en-US" dirty="0">
                <a:solidFill>
                  <a:schemeClr val="accent6"/>
                </a:solidFill>
              </a:rPr>
              <a:t>Priority of a process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Program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Counter</a:t>
            </a:r>
            <a:r>
              <a:rPr lang="en-US" dirty="0"/>
              <a:t> - Program Counter is a </a:t>
            </a:r>
            <a:r>
              <a:rPr lang="en-US" dirty="0">
                <a:solidFill>
                  <a:schemeClr val="accent6"/>
                </a:solidFill>
              </a:rPr>
              <a:t>pointer to the address of the next instruction to be executed </a:t>
            </a:r>
            <a:r>
              <a:rPr lang="en-US" dirty="0"/>
              <a:t>for this process.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CPU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registers</a:t>
            </a:r>
            <a:r>
              <a:rPr lang="en-US" dirty="0"/>
              <a:t> - Various </a:t>
            </a:r>
            <a:r>
              <a:rPr lang="en-US" dirty="0">
                <a:solidFill>
                  <a:schemeClr val="accent6"/>
                </a:solidFill>
              </a:rPr>
              <a:t>CPU registers where process need to be stored for execution</a:t>
            </a:r>
            <a:r>
              <a:rPr lang="en-US" dirty="0"/>
              <a:t> for running state.</a:t>
            </a:r>
          </a:p>
          <a:p>
            <a:r>
              <a:rPr lang="en-US" b="1" dirty="0">
                <a:solidFill>
                  <a:schemeClr val="accent6"/>
                </a:solidFill>
              </a:rPr>
              <a:t>IO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status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information</a:t>
            </a:r>
            <a:r>
              <a:rPr lang="en-US" dirty="0"/>
              <a:t> - This includes a </a:t>
            </a:r>
            <a:r>
              <a:rPr lang="en-US" dirty="0">
                <a:solidFill>
                  <a:schemeClr val="accent6"/>
                </a:solidFill>
              </a:rPr>
              <a:t>list of I/O devices allocated </a:t>
            </a:r>
            <a:r>
              <a:rPr lang="en-US" dirty="0"/>
              <a:t>to the process.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Accounting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information</a:t>
            </a:r>
            <a:r>
              <a:rPr lang="en-US" dirty="0"/>
              <a:t> - This includes the </a:t>
            </a:r>
            <a:r>
              <a:rPr lang="en-US" dirty="0">
                <a:solidFill>
                  <a:schemeClr val="accent6"/>
                </a:solidFill>
              </a:rPr>
              <a:t>amount of CPU used </a:t>
            </a:r>
            <a:r>
              <a:rPr lang="en-US" dirty="0"/>
              <a:t>for process execution, time limits etc.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859" y="863444"/>
            <a:ext cx="2909887" cy="503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6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Context switching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7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0593F7-D2E6-E164-3548-0111B149A44F}"/>
              </a:ext>
            </a:extLst>
          </p:cNvPr>
          <p:cNvSpPr txBox="1"/>
          <p:nvPr/>
        </p:nvSpPr>
        <p:spPr>
          <a:xfrm>
            <a:off x="1458962" y="731706"/>
            <a:ext cx="7772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What is scheduling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Objectives of scheduling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Types of scheduler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Scheduling algorithms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First Come First Served (FCFS)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Shortest Job First (SJF)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Shortest Remaining Time Next (SRTN)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Round Robin (RR)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Priority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Non-Preemptive Priority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Preemptive Priority</a:t>
            </a:r>
          </a:p>
          <a:p>
            <a:pPr lvl="1"/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97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930802" cy="5590565"/>
          </a:xfrm>
        </p:spPr>
        <p:txBody>
          <a:bodyPr/>
          <a:lstStyle/>
          <a:p>
            <a:r>
              <a:rPr lang="en-US" dirty="0"/>
              <a:t>Context switch means </a:t>
            </a:r>
            <a:r>
              <a:rPr lang="en-US" b="1" dirty="0">
                <a:solidFill>
                  <a:schemeClr val="accent6"/>
                </a:solidFill>
              </a:rPr>
              <a:t>stopping one process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restarting another process</a:t>
            </a:r>
            <a:r>
              <a:rPr lang="en-US" dirty="0"/>
              <a:t>.</a:t>
            </a:r>
          </a:p>
          <a:p>
            <a:r>
              <a:rPr lang="en-US" dirty="0"/>
              <a:t>When an event occur, the </a:t>
            </a:r>
            <a:r>
              <a:rPr lang="en-US" b="1" dirty="0">
                <a:solidFill>
                  <a:schemeClr val="accent6"/>
                </a:solidFill>
              </a:rPr>
              <a:t>OS saves the state of an active process (into its PCB)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restore the state of new process (from its PCB)</a:t>
            </a:r>
            <a:r>
              <a:rPr lang="en-US" dirty="0"/>
              <a:t>.</a:t>
            </a:r>
          </a:p>
          <a:p>
            <a:r>
              <a:rPr lang="en-US" dirty="0"/>
              <a:t>Context switching is </a:t>
            </a:r>
            <a:r>
              <a:rPr lang="en-US" b="1" dirty="0">
                <a:solidFill>
                  <a:schemeClr val="accent6"/>
                </a:solidFill>
              </a:rPr>
              <a:t>purely overhead </a:t>
            </a:r>
            <a:r>
              <a:rPr lang="en-US" dirty="0"/>
              <a:t>because system does not perform any useful work while context switch.</a:t>
            </a:r>
          </a:p>
          <a:p>
            <a:r>
              <a:rPr lang="en-US" dirty="0"/>
              <a:t>Sequence of action: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</a:rPr>
              <a:t>OS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takes control </a:t>
            </a:r>
            <a:r>
              <a:rPr lang="en-US" dirty="0"/>
              <a:t>(through interrupt)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</a:rPr>
              <a:t>Saves context of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running process </a:t>
            </a:r>
            <a:r>
              <a:rPr lang="en-US" dirty="0"/>
              <a:t>in the process PCB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</a:rPr>
              <a:t>Reload context of new process </a:t>
            </a:r>
            <a:r>
              <a:rPr lang="en-US" dirty="0"/>
              <a:t>from the new process PCB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</a:rPr>
              <a:t>Return control </a:t>
            </a:r>
            <a:r>
              <a:rPr lang="en-US" dirty="0"/>
              <a:t>to new 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29" y="1549241"/>
            <a:ext cx="4874012" cy="398298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8" name="Straight Connector 7"/>
          <p:cNvCxnSpPr/>
          <p:nvPr/>
        </p:nvCxnSpPr>
        <p:spPr>
          <a:xfrm>
            <a:off x="492344" y="6367376"/>
            <a:ext cx="5943600" cy="78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492344" y="5979391"/>
          <a:ext cx="1100455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00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Exercise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1591273" y="5970503"/>
          <a:ext cx="4846320" cy="396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846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488">
                <a:tc>
                  <a:txBody>
                    <a:bodyPr/>
                    <a:lstStyle/>
                    <a:p>
                      <a:pPr algn="l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 causes (Reasons for) context switching?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Content Placeholder 2"/>
          <p:cNvSpPr txBox="1">
            <a:spLocks/>
          </p:cNvSpPr>
          <p:nvPr/>
        </p:nvSpPr>
        <p:spPr>
          <a:xfrm>
            <a:off x="6366975" y="5720457"/>
            <a:ext cx="5644903" cy="6594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400">
                <a:solidFill>
                  <a:schemeClr val="accent6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Time slice has elapsed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Process with a higher priority has become ready to run.</a:t>
            </a:r>
          </a:p>
        </p:txBody>
      </p:sp>
    </p:spTree>
    <p:extLst>
      <p:ext uri="{BB962C8B-B14F-4D97-AF65-F5344CB8AC3E}">
        <p14:creationId xmlns:p14="http://schemas.microsoft.com/office/powerpoint/2010/main" val="402092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Threads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/>
              <a:t>- 6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809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Threads?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Thread is </a:t>
            </a:r>
            <a:r>
              <a:rPr lang="en-US" b="1" dirty="0">
                <a:solidFill>
                  <a:schemeClr val="accent6"/>
                </a:solidFill>
              </a:rPr>
              <a:t>light weight process </a:t>
            </a:r>
            <a:r>
              <a:rPr lang="en-US" dirty="0"/>
              <a:t>created by a process.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3868" y="1317812"/>
            <a:ext cx="9875520" cy="1097280"/>
          </a:xfrm>
          <a:prstGeom prst="roundRect">
            <a:avLst>
              <a:gd name="adj" fmla="val 611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IN" sz="2400" dirty="0">
                <a:solidFill>
                  <a:schemeClr val="accent6"/>
                </a:solidFill>
              </a:rPr>
              <a:t>Processes</a:t>
            </a:r>
            <a:r>
              <a:rPr lang="en-IN" sz="2400" dirty="0">
                <a:solidFill>
                  <a:schemeClr val="tx1"/>
                </a:solidFill>
              </a:rPr>
              <a:t> are used to </a:t>
            </a:r>
            <a:r>
              <a:rPr lang="en-IN" sz="2400" dirty="0">
                <a:solidFill>
                  <a:schemeClr val="accent6"/>
                </a:solidFill>
              </a:rPr>
              <a:t>execute large</a:t>
            </a:r>
            <a:r>
              <a:rPr lang="en-IN" sz="2400" dirty="0">
                <a:solidFill>
                  <a:schemeClr val="tx1"/>
                </a:solidFill>
              </a:rPr>
              <a:t>, ‘</a:t>
            </a:r>
            <a:r>
              <a:rPr lang="en-IN" sz="2400" dirty="0">
                <a:solidFill>
                  <a:schemeClr val="accent6"/>
                </a:solidFill>
              </a:rPr>
              <a:t>heavyweight</a:t>
            </a:r>
            <a:r>
              <a:rPr lang="en-IN" sz="2400" dirty="0">
                <a:solidFill>
                  <a:schemeClr val="tx1"/>
                </a:solidFill>
              </a:rPr>
              <a:t>’ jobs such as working in word, while </a:t>
            </a:r>
            <a:r>
              <a:rPr lang="en-IN" sz="2400" dirty="0">
                <a:solidFill>
                  <a:schemeClr val="accent6"/>
                </a:solidFill>
              </a:rPr>
              <a:t>threads</a:t>
            </a:r>
            <a:r>
              <a:rPr lang="en-IN" sz="2400" dirty="0">
                <a:solidFill>
                  <a:schemeClr val="tx1"/>
                </a:solidFill>
              </a:rPr>
              <a:t> are used to carry out </a:t>
            </a:r>
            <a:r>
              <a:rPr lang="en-IN" sz="2400" dirty="0">
                <a:solidFill>
                  <a:schemeClr val="accent6"/>
                </a:solidFill>
              </a:rPr>
              <a:t>smaller</a:t>
            </a:r>
            <a:r>
              <a:rPr lang="en-IN" sz="2400" dirty="0">
                <a:solidFill>
                  <a:schemeClr val="tx1"/>
                </a:solidFill>
              </a:rPr>
              <a:t> or ‘</a:t>
            </a:r>
            <a:r>
              <a:rPr lang="en-IN" sz="2400" dirty="0">
                <a:solidFill>
                  <a:schemeClr val="accent6"/>
                </a:solidFill>
              </a:rPr>
              <a:t>lightweight</a:t>
            </a:r>
            <a:r>
              <a:rPr lang="en-IN" sz="2400" dirty="0">
                <a:solidFill>
                  <a:schemeClr val="tx1"/>
                </a:solidFill>
              </a:rPr>
              <a:t>’ jobs such as auto saving a word document.</a:t>
            </a:r>
          </a:p>
        </p:txBody>
      </p:sp>
      <p:pic>
        <p:nvPicPr>
          <p:cNvPr id="7" name="Picture 2" descr="Image result for real example of thread in 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196" y="876299"/>
            <a:ext cx="1571625" cy="148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NWEBSOFT\Desktop\Untitl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790" y="2511110"/>
            <a:ext cx="7009598" cy="394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6376667" y="4526487"/>
            <a:ext cx="1465038" cy="834580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Threads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203315" y="3791555"/>
            <a:ext cx="259797" cy="73493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529754" y="5342013"/>
            <a:ext cx="318276" cy="75398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28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Threads?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Thread is </a:t>
            </a:r>
            <a:r>
              <a:rPr lang="en-US" b="1" dirty="0">
                <a:solidFill>
                  <a:schemeClr val="accent6"/>
                </a:solidFill>
              </a:rPr>
              <a:t>light weight process </a:t>
            </a:r>
            <a:r>
              <a:rPr lang="en-US" dirty="0"/>
              <a:t>created by a process.</a:t>
            </a:r>
          </a:p>
          <a:p>
            <a:r>
              <a:rPr lang="en-US" dirty="0"/>
              <a:t>Thread is a </a:t>
            </a:r>
            <a:r>
              <a:rPr lang="en-US" b="1" dirty="0">
                <a:solidFill>
                  <a:schemeClr val="accent6"/>
                </a:solidFill>
              </a:rPr>
              <a:t>single sequence stream </a:t>
            </a:r>
            <a:r>
              <a:rPr lang="en-US" dirty="0"/>
              <a:t>within a process.</a:t>
            </a:r>
          </a:p>
          <a:p>
            <a:r>
              <a:rPr lang="en-US" dirty="0"/>
              <a:t>Thread has it own </a:t>
            </a:r>
          </a:p>
          <a:p>
            <a:endParaRPr lang="en-US" dirty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program counter </a:t>
            </a:r>
            <a:r>
              <a:rPr lang="en-US" dirty="0"/>
              <a:t>that </a:t>
            </a:r>
            <a:r>
              <a:rPr lang="en-US" b="1" dirty="0">
                <a:solidFill>
                  <a:schemeClr val="accent6"/>
                </a:solidFill>
              </a:rPr>
              <a:t>keeps track of which instruction to execute next</a:t>
            </a:r>
            <a:r>
              <a:rPr lang="en-US" dirty="0"/>
              <a:t>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system registers </a:t>
            </a:r>
            <a:r>
              <a:rPr lang="en-US" dirty="0"/>
              <a:t>which </a:t>
            </a:r>
            <a:r>
              <a:rPr lang="en-US" b="1" dirty="0">
                <a:solidFill>
                  <a:schemeClr val="accent6"/>
                </a:solidFill>
              </a:rPr>
              <a:t>hold its current working variables</a:t>
            </a:r>
            <a:r>
              <a:rPr lang="en-US" dirty="0"/>
              <a:t>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stack</a:t>
            </a:r>
            <a:r>
              <a:rPr lang="en-US" dirty="0"/>
              <a:t> which </a:t>
            </a:r>
            <a:r>
              <a:rPr lang="en-US" b="1" dirty="0">
                <a:solidFill>
                  <a:schemeClr val="accent6"/>
                </a:solidFill>
              </a:rPr>
              <a:t>contains the execution history</a:t>
            </a:r>
            <a:r>
              <a:rPr lang="en-US" dirty="0"/>
              <a:t>.</a:t>
            </a:r>
          </a:p>
        </p:txBody>
      </p:sp>
      <p:pic>
        <p:nvPicPr>
          <p:cNvPr id="7" name="Picture 2" descr="Image result for real example of thread in 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196" y="876299"/>
            <a:ext cx="1571625" cy="148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8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Threaded Process VS Multiple Threaded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58" y="885391"/>
            <a:ext cx="3594882" cy="50400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049" y="885391"/>
            <a:ext cx="3610213" cy="5040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548606" y="885391"/>
            <a:ext cx="4365356" cy="3057105"/>
          </a:xfrm>
          <a:prstGeom prst="roundRect">
            <a:avLst>
              <a:gd name="adj" fmla="val 185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A single-threaded process is a process with a single thread. </a:t>
            </a:r>
          </a:p>
          <a:p>
            <a:pPr marL="342900" indent="-34290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A multi-threaded process is a process with multiple threads.</a:t>
            </a:r>
          </a:p>
          <a:p>
            <a:pPr marL="342900" indent="-34290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The multiple threads have its own registers, stack and counter but they share the code and data segment.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298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Comparison between </a:t>
            </a:r>
            <a:b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</a:br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process and thread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85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 between Process &amp; Thread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processes threads </a:t>
            </a:r>
            <a:r>
              <a:rPr lang="en-US" b="1" dirty="0">
                <a:solidFill>
                  <a:srgbClr val="C00000"/>
                </a:solidFill>
              </a:rPr>
              <a:t>share CPU and only one thread is running at a time</a:t>
            </a:r>
            <a:r>
              <a:rPr lang="en-US" dirty="0"/>
              <a:t>.  </a:t>
            </a:r>
          </a:p>
          <a:p>
            <a:r>
              <a:rPr lang="en-US" dirty="0"/>
              <a:t>Like processes threads </a:t>
            </a:r>
            <a:r>
              <a:rPr lang="en-US" b="1" dirty="0">
                <a:solidFill>
                  <a:srgbClr val="C00000"/>
                </a:solidFill>
              </a:rPr>
              <a:t>within a process execute sequentially</a:t>
            </a:r>
            <a:r>
              <a:rPr lang="en-US" dirty="0"/>
              <a:t>. </a:t>
            </a:r>
          </a:p>
          <a:p>
            <a:r>
              <a:rPr lang="en-US" dirty="0"/>
              <a:t>Like processes thread </a:t>
            </a:r>
            <a:r>
              <a:rPr lang="en-US" b="1" dirty="0">
                <a:solidFill>
                  <a:srgbClr val="C00000"/>
                </a:solidFill>
              </a:rPr>
              <a:t>can create children's</a:t>
            </a:r>
            <a:r>
              <a:rPr lang="en-US" dirty="0"/>
              <a:t>.  </a:t>
            </a:r>
          </a:p>
          <a:p>
            <a:r>
              <a:rPr lang="en-US" dirty="0"/>
              <a:t>Like a traditional process, a thread </a:t>
            </a:r>
            <a:r>
              <a:rPr lang="en-US" b="1" dirty="0">
                <a:solidFill>
                  <a:srgbClr val="C00000"/>
                </a:solidFill>
              </a:rPr>
              <a:t>can be in any one of several states: running, blocked, ready or terminated</a:t>
            </a:r>
            <a:r>
              <a:rPr lang="en-US" dirty="0"/>
              <a:t>. </a:t>
            </a:r>
          </a:p>
          <a:p>
            <a:r>
              <a:rPr lang="en-US" dirty="0"/>
              <a:t>Like process threads </a:t>
            </a:r>
            <a:r>
              <a:rPr lang="en-US" b="1" dirty="0">
                <a:solidFill>
                  <a:srgbClr val="C00000"/>
                </a:solidFill>
              </a:rPr>
              <a:t>have Program Counter, Stack, Registers and State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747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Dissimilarities between Process &amp; Thread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processes threads are </a:t>
            </a:r>
            <a:r>
              <a:rPr lang="en-US" b="1" dirty="0">
                <a:solidFill>
                  <a:srgbClr val="C00000"/>
                </a:solidFill>
              </a:rPr>
              <a:t>not independent of one another</a:t>
            </a:r>
            <a:r>
              <a:rPr lang="en-US" dirty="0"/>
              <a:t>.</a:t>
            </a:r>
          </a:p>
          <a:p>
            <a:r>
              <a:rPr lang="en-US" dirty="0"/>
              <a:t>Threads within the same process </a:t>
            </a:r>
            <a:r>
              <a:rPr lang="en-US" b="1" dirty="0">
                <a:solidFill>
                  <a:srgbClr val="C00000"/>
                </a:solidFill>
              </a:rPr>
              <a:t>share an address space</a:t>
            </a:r>
            <a:r>
              <a:rPr lang="en-US" dirty="0"/>
              <a:t>. </a:t>
            </a:r>
          </a:p>
          <a:p>
            <a:r>
              <a:rPr lang="en-US" dirty="0"/>
              <a:t>Unlike processes all threads </a:t>
            </a:r>
            <a:r>
              <a:rPr lang="en-US" b="1" dirty="0">
                <a:solidFill>
                  <a:srgbClr val="C00000"/>
                </a:solidFill>
              </a:rPr>
              <a:t>can access every address in the task</a:t>
            </a:r>
            <a:r>
              <a:rPr lang="en-US" dirty="0"/>
              <a:t>. </a:t>
            </a:r>
          </a:p>
          <a:p>
            <a:r>
              <a:rPr lang="en-US" dirty="0"/>
              <a:t>Unlike processes threads are </a:t>
            </a:r>
            <a:r>
              <a:rPr lang="en-US" b="1" dirty="0">
                <a:solidFill>
                  <a:srgbClr val="C00000"/>
                </a:solidFill>
              </a:rPr>
              <a:t>design to assist one other</a:t>
            </a:r>
            <a:r>
              <a:rPr lang="en-US" dirty="0"/>
              <a:t>. Note that processes might or might not assist one another because processes may be originated from different users.</a:t>
            </a:r>
          </a:p>
        </p:txBody>
      </p:sp>
    </p:spTree>
    <p:extLst>
      <p:ext uri="{BB962C8B-B14F-4D97-AF65-F5344CB8AC3E}">
        <p14:creationId xmlns:p14="http://schemas.microsoft.com/office/powerpoint/2010/main" val="111022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Process and Thread</a:t>
            </a:r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1088099"/>
              </p:ext>
            </p:extLst>
          </p:nvPr>
        </p:nvGraphicFramePr>
        <p:xfrm>
          <a:off x="248411" y="767874"/>
          <a:ext cx="11795760" cy="63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Thread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9594030"/>
              </p:ext>
            </p:extLst>
          </p:nvPr>
        </p:nvGraphicFramePr>
        <p:xfrm>
          <a:off x="248411" y="1402871"/>
          <a:ext cx="11795760" cy="43314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143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Process means a </a:t>
                      </a:r>
                      <a:r>
                        <a:rPr lang="en-US" sz="20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program is in execution.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Thread means a </a:t>
                      </a:r>
                      <a:r>
                        <a:rPr lang="en-US" sz="20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segment of a process.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9657930"/>
              </p:ext>
            </p:extLst>
          </p:nvPr>
        </p:nvGraphicFramePr>
        <p:xfrm>
          <a:off x="248411" y="1846441"/>
          <a:ext cx="11795760" cy="43314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143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process is </a:t>
                      </a:r>
                      <a:r>
                        <a:rPr lang="en-US" sz="20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not Lightweight.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Threads are </a:t>
                      </a:r>
                      <a:r>
                        <a:rPr lang="en-US" sz="20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Lightweight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8987259"/>
              </p:ext>
            </p:extLst>
          </p:nvPr>
        </p:nvGraphicFramePr>
        <p:xfrm>
          <a:off x="248411" y="2285917"/>
          <a:ext cx="11795760" cy="43314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143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process takes </a:t>
                      </a:r>
                      <a:r>
                        <a:rPr lang="en-US" sz="20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more time to terminate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thread takes </a:t>
                      </a:r>
                      <a:r>
                        <a:rPr lang="en-US" sz="20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less time to terminate.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0350525"/>
              </p:ext>
            </p:extLst>
          </p:nvPr>
        </p:nvGraphicFramePr>
        <p:xfrm>
          <a:off x="248411" y="2740183"/>
          <a:ext cx="11795760" cy="43314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143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takes </a:t>
                      </a:r>
                      <a:r>
                        <a:rPr lang="en-US" sz="20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more time for creation.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takes </a:t>
                      </a:r>
                      <a:r>
                        <a:rPr lang="en-US" sz="20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less time for creation.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4024883"/>
              </p:ext>
            </p:extLst>
          </p:nvPr>
        </p:nvGraphicFramePr>
        <p:xfrm>
          <a:off x="248411" y="3152218"/>
          <a:ext cx="11795760" cy="701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0202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Communication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between processes needs </a:t>
                      </a:r>
                      <a:r>
                        <a:rPr lang="en-US" sz="20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more time 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compared to thread.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Communication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between threads requires </a:t>
                      </a:r>
                      <a:r>
                        <a:rPr lang="en-US" sz="20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less time 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compared to processes.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7679778"/>
              </p:ext>
            </p:extLst>
          </p:nvPr>
        </p:nvGraphicFramePr>
        <p:xfrm>
          <a:off x="248411" y="3837307"/>
          <a:ext cx="11795760" cy="42798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986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takes </a:t>
                      </a:r>
                      <a:r>
                        <a:rPr lang="en-US" sz="20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more time for context switching.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takes </a:t>
                      </a:r>
                      <a:r>
                        <a:rPr lang="en-US" sz="20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less time for context switching.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4819851"/>
              </p:ext>
            </p:extLst>
          </p:nvPr>
        </p:nvGraphicFramePr>
        <p:xfrm>
          <a:off x="248411" y="4269001"/>
          <a:ext cx="11795760" cy="42798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986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Individual processes are </a:t>
                      </a:r>
                      <a:r>
                        <a:rPr lang="en-US" sz="20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independent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of each other.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Threads are parts of a process and so are </a:t>
                      </a:r>
                      <a:r>
                        <a:rPr lang="en-US" sz="20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dependent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3122161"/>
              </p:ext>
            </p:extLst>
          </p:nvPr>
        </p:nvGraphicFramePr>
        <p:xfrm>
          <a:off x="248411" y="5123180"/>
          <a:ext cx="11795760" cy="701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Processes are totally independent and </a:t>
                      </a:r>
                      <a:r>
                        <a:rPr lang="en-US" sz="20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don’t share memory.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thread may </a:t>
                      </a:r>
                      <a:r>
                        <a:rPr lang="en-US" sz="20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share some memory 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 its peer threads.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4294592"/>
              </p:ext>
            </p:extLst>
          </p:nvPr>
        </p:nvGraphicFramePr>
        <p:xfrm>
          <a:off x="248411" y="4695194"/>
          <a:ext cx="11795760" cy="42798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986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Process consume </a:t>
                      </a:r>
                      <a:r>
                        <a:rPr lang="en-US" sz="20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more resources.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Thread consume </a:t>
                      </a:r>
                      <a:r>
                        <a:rPr lang="en-US" sz="20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fewer resources.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35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Benefits/Advantages of threads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467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Process concept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37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Benefits/Advantages of 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Threads </a:t>
            </a:r>
            <a:r>
              <a:rPr lang="en-US" b="1" dirty="0">
                <a:solidFill>
                  <a:srgbClr val="C00000"/>
                </a:solidFill>
              </a:rPr>
              <a:t>minimize</a:t>
            </a:r>
            <a:r>
              <a:rPr lang="en-US" dirty="0"/>
              <a:t> the </a:t>
            </a:r>
            <a:r>
              <a:rPr lang="en-US" b="1" dirty="0">
                <a:solidFill>
                  <a:srgbClr val="C00000"/>
                </a:solidFill>
              </a:rPr>
              <a:t>context switching time</a:t>
            </a:r>
            <a:r>
              <a:rPr lang="en-US" dirty="0"/>
              <a:t>.</a:t>
            </a:r>
          </a:p>
          <a:p>
            <a:r>
              <a:rPr lang="en-US" dirty="0"/>
              <a:t>Use of threads </a:t>
            </a:r>
            <a:r>
              <a:rPr lang="en-US" b="1" dirty="0">
                <a:solidFill>
                  <a:srgbClr val="C00000"/>
                </a:solidFill>
              </a:rPr>
              <a:t>provides concurrency </a:t>
            </a:r>
            <a:r>
              <a:rPr lang="en-US" dirty="0"/>
              <a:t>within a process.</a:t>
            </a:r>
          </a:p>
          <a:p>
            <a:r>
              <a:rPr lang="en-US" b="1" dirty="0">
                <a:solidFill>
                  <a:srgbClr val="C00000"/>
                </a:solidFill>
              </a:rPr>
              <a:t>Efficient communication</a:t>
            </a:r>
            <a:r>
              <a:rPr lang="en-US" dirty="0"/>
              <a:t>.</a:t>
            </a:r>
          </a:p>
          <a:p>
            <a:r>
              <a:rPr lang="en-US" dirty="0"/>
              <a:t>It is more </a:t>
            </a:r>
            <a:r>
              <a:rPr lang="en-US" b="1" dirty="0">
                <a:solidFill>
                  <a:srgbClr val="C00000"/>
                </a:solidFill>
              </a:rPr>
              <a:t>easy to create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context switch </a:t>
            </a:r>
            <a:r>
              <a:rPr lang="en-US" dirty="0"/>
              <a:t>threads.</a:t>
            </a:r>
          </a:p>
          <a:p>
            <a:r>
              <a:rPr lang="en-US" dirty="0"/>
              <a:t>Threads can </a:t>
            </a:r>
            <a:r>
              <a:rPr lang="en-US" b="1" dirty="0">
                <a:solidFill>
                  <a:srgbClr val="C00000"/>
                </a:solidFill>
              </a:rPr>
              <a:t>execute in parallel </a:t>
            </a:r>
            <a:r>
              <a:rPr lang="en-US" dirty="0"/>
              <a:t>on multiprocessors.</a:t>
            </a:r>
          </a:p>
          <a:p>
            <a:r>
              <a:rPr lang="en-US" dirty="0"/>
              <a:t>With threads, an application can </a:t>
            </a:r>
            <a:r>
              <a:rPr lang="en-US" b="1" dirty="0">
                <a:solidFill>
                  <a:srgbClr val="C00000"/>
                </a:solidFill>
              </a:rPr>
              <a:t>avoid per-process overheads</a:t>
            </a:r>
          </a:p>
          <a:p>
            <a:pPr lvl="1"/>
            <a:r>
              <a:rPr lang="en-US" dirty="0"/>
              <a:t>Thread creation, deletion, switching easier than processes.</a:t>
            </a:r>
          </a:p>
          <a:p>
            <a:r>
              <a:rPr lang="en-US" dirty="0"/>
              <a:t>Threads have </a:t>
            </a:r>
            <a:r>
              <a:rPr lang="en-US" b="1" dirty="0">
                <a:solidFill>
                  <a:srgbClr val="C00000"/>
                </a:solidFill>
              </a:rPr>
              <a:t>full access to address space </a:t>
            </a:r>
            <a:r>
              <a:rPr lang="en-US" dirty="0"/>
              <a:t>(easy sharing).</a:t>
            </a:r>
          </a:p>
        </p:txBody>
      </p:sp>
    </p:spTree>
    <p:extLst>
      <p:ext uri="{BB962C8B-B14F-4D97-AF65-F5344CB8AC3E}">
        <p14:creationId xmlns:p14="http://schemas.microsoft.com/office/powerpoint/2010/main" val="121898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Types of threads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79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Kernel Level Thread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User Level Thread</a:t>
            </a:r>
          </a:p>
        </p:txBody>
      </p:sp>
      <p:pic>
        <p:nvPicPr>
          <p:cNvPr id="4" name="Picture 2" descr="Many to one thread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996" y="1810719"/>
            <a:ext cx="6274715" cy="464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20416" y="3897289"/>
            <a:ext cx="5656734" cy="14271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021964" y="2306020"/>
            <a:ext cx="5655186" cy="144683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Brace 6"/>
          <p:cNvSpPr/>
          <p:nvPr/>
        </p:nvSpPr>
        <p:spPr>
          <a:xfrm>
            <a:off x="7979083" y="2343635"/>
            <a:ext cx="230605" cy="13716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59897" y="2567770"/>
            <a:ext cx="917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  <a:p>
            <a:r>
              <a:rPr lang="en-US" dirty="0"/>
              <a:t>Level</a:t>
            </a:r>
          </a:p>
          <a:p>
            <a:r>
              <a:rPr lang="en-US" dirty="0"/>
              <a:t>Threads</a:t>
            </a:r>
          </a:p>
        </p:txBody>
      </p:sp>
      <p:sp>
        <p:nvSpPr>
          <p:cNvPr id="9" name="Right Brace 8"/>
          <p:cNvSpPr/>
          <p:nvPr/>
        </p:nvSpPr>
        <p:spPr>
          <a:xfrm>
            <a:off x="7967570" y="3925081"/>
            <a:ext cx="230605" cy="13716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355616" y="4149216"/>
            <a:ext cx="921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  <a:p>
            <a:r>
              <a:rPr lang="en-US" dirty="0"/>
              <a:t>Level</a:t>
            </a:r>
          </a:p>
          <a:p>
            <a:r>
              <a:rPr lang="en-US" dirty="0"/>
              <a:t>Threads</a:t>
            </a:r>
          </a:p>
        </p:txBody>
      </p:sp>
    </p:spTree>
    <p:extLst>
      <p:ext uri="{BB962C8B-B14F-4D97-AF65-F5344CB8AC3E}">
        <p14:creationId xmlns:p14="http://schemas.microsoft.com/office/powerpoint/2010/main" val="145515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248411" y="871110"/>
          <a:ext cx="11795760" cy="63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User Level Thread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Kernel Level Thread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248411" y="1506107"/>
          <a:ext cx="11795760" cy="54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 thread are </a:t>
                      </a:r>
                      <a:r>
                        <a:rPr lang="en-US" sz="24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implemented by users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Kernel threads are </a:t>
                      </a:r>
                      <a:r>
                        <a:rPr lang="en-US" sz="24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implemented by OS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248411" y="2047440"/>
          <a:ext cx="11795760" cy="54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OS doesn’t recognize 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 level threads.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Kernel threads are </a:t>
                      </a:r>
                      <a:r>
                        <a:rPr lang="en-US" sz="24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recognized by OS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248411" y="2588542"/>
          <a:ext cx="11795760" cy="54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Implementation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of user threads is </a:t>
                      </a:r>
                      <a:r>
                        <a:rPr lang="en-US" sz="24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easy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Implementation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of kernel thread is </a:t>
                      </a:r>
                      <a:r>
                        <a:rPr lang="en-US" sz="24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complex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248411" y="3128087"/>
          <a:ext cx="11795760" cy="54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Context switch time is less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Context switch time is more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248411" y="3670574"/>
          <a:ext cx="11795760" cy="54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Context switch </a:t>
                      </a:r>
                      <a:r>
                        <a:rPr lang="en-US" sz="24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requires no hardware support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Context switch </a:t>
                      </a:r>
                      <a:r>
                        <a:rPr lang="en-US" sz="24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requires hardware support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248411" y="4208903"/>
          <a:ext cx="11795760" cy="11887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 one user level thread perform blocking operation then </a:t>
                      </a:r>
                      <a:r>
                        <a:rPr lang="en-US" sz="24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entire process will be blocked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 one kernel thread perform blocking operation then </a:t>
                      </a:r>
                      <a:r>
                        <a:rPr lang="en-US" sz="24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another thread with in same process can continue execution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248411" y="5393668"/>
          <a:ext cx="11795760" cy="54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9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 : Java thread, POSIX threads.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 : Window Solaris</a:t>
                      </a:r>
                      <a:endParaRPr lang="en-GB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86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264702" cy="5590565"/>
          </a:xfrm>
        </p:spPr>
        <p:txBody>
          <a:bodyPr/>
          <a:lstStyle/>
          <a:p>
            <a:r>
              <a:rPr lang="en-US" dirty="0"/>
              <a:t>Combines the advantages of user level and kernel level thread.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chemeClr val="accent6"/>
                </a:solidFill>
              </a:rPr>
              <a:t>uses kernel level thread </a:t>
            </a:r>
            <a:r>
              <a:rPr lang="en-US" dirty="0"/>
              <a:t>and then </a:t>
            </a:r>
            <a:r>
              <a:rPr lang="en-US" b="1" dirty="0">
                <a:solidFill>
                  <a:schemeClr val="accent6"/>
                </a:solidFill>
              </a:rPr>
              <a:t>multiplex user level thread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/>
              <a:t>on to some or all of kernel threads.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Gives flexibility </a:t>
            </a:r>
            <a:r>
              <a:rPr lang="en-US" dirty="0"/>
              <a:t>to programmer that how many kernel level threads to use and how many user level thread to multiplex on each one.</a:t>
            </a:r>
          </a:p>
          <a:p>
            <a:r>
              <a:rPr lang="en-US" dirty="0"/>
              <a:t>Kernel is </a:t>
            </a:r>
            <a:r>
              <a:rPr lang="en-US" b="1" dirty="0">
                <a:solidFill>
                  <a:schemeClr val="accent6"/>
                </a:solidFill>
              </a:rPr>
              <a:t>aware of only kernel level threads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/>
              <a:t>and schedule it.</a:t>
            </a:r>
          </a:p>
        </p:txBody>
      </p:sp>
      <p:pic>
        <p:nvPicPr>
          <p:cNvPr id="4" name="Picture 4" descr="Image result for hybrid thr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513" y="1277470"/>
            <a:ext cx="416242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65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Multi Threading Models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20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Threading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11890490" cy="5590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37035" y="1085844"/>
            <a:ext cx="8763000" cy="1920240"/>
          </a:xfrm>
          <a:prstGeom prst="roundRect">
            <a:avLst>
              <a:gd name="adj" fmla="val 10000"/>
            </a:avLst>
          </a:prstGeom>
          <a:solidFill>
            <a:schemeClr val="accent6">
              <a:lumMod val="20000"/>
              <a:lumOff val="80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Rounded Rectangle 6"/>
          <p:cNvSpPr/>
          <p:nvPr/>
        </p:nvSpPr>
        <p:spPr>
          <a:xfrm>
            <a:off x="703947" y="1168038"/>
            <a:ext cx="2571617" cy="1760220"/>
          </a:xfrm>
          <a:prstGeom prst="roundRect">
            <a:avLst>
              <a:gd name="adj" fmla="val 1000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000" r="-1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Group 7"/>
          <p:cNvGrpSpPr/>
          <p:nvPr/>
        </p:nvGrpSpPr>
        <p:grpSpPr>
          <a:xfrm>
            <a:off x="703947" y="2997204"/>
            <a:ext cx="2571617" cy="2926080"/>
            <a:chOff x="266912" y="2156472"/>
            <a:chExt cx="2571617" cy="320040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Round Same Side Corner Rectangle 16"/>
            <p:cNvSpPr/>
            <p:nvPr/>
          </p:nvSpPr>
          <p:spPr>
            <a:xfrm rot="10800000">
              <a:off x="266912" y="2156472"/>
              <a:ext cx="2571617" cy="3200402"/>
            </a:xfrm>
            <a:prstGeom prst="round2SameRect">
              <a:avLst>
                <a:gd name="adj1" fmla="val 10500"/>
                <a:gd name="adj2" fmla="val 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ound Same Side Corner Rectangle 6"/>
            <p:cNvSpPr/>
            <p:nvPr/>
          </p:nvSpPr>
          <p:spPr>
            <a:xfrm rot="21600000">
              <a:off x="345998" y="2156472"/>
              <a:ext cx="2413445" cy="31213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128016" rIns="128016" bIns="128016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u="sng" kern="1200" dirty="0">
                  <a:solidFill>
                    <a:schemeClr val="tx1"/>
                  </a:solidFill>
                </a:rPr>
                <a:t>One to One Model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>
                  <a:solidFill>
                    <a:schemeClr val="tx1"/>
                  </a:solidFill>
                </a:rPr>
                <a:t>Each user threads mapped to one kernel thread. 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>
                  <a:solidFill>
                    <a:schemeClr val="tx1"/>
                  </a:solidFill>
                </a:rPr>
                <a:t>Problem with this model is that creating a user thread requires the corresponding kernel thread.</a:t>
              </a: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3532726" y="1168038"/>
            <a:ext cx="2571617" cy="1760220"/>
          </a:xfrm>
          <a:prstGeom prst="roundRect">
            <a:avLst>
              <a:gd name="adj" fmla="val 10000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000" r="-1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" name="Group 9"/>
          <p:cNvGrpSpPr/>
          <p:nvPr/>
        </p:nvGrpSpPr>
        <p:grpSpPr>
          <a:xfrm>
            <a:off x="3532726" y="2997204"/>
            <a:ext cx="2571617" cy="2926080"/>
            <a:chOff x="3095691" y="2156472"/>
            <a:chExt cx="2571617" cy="320040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5" name="Round Same Side Corner Rectangle 14"/>
            <p:cNvSpPr/>
            <p:nvPr/>
          </p:nvSpPr>
          <p:spPr>
            <a:xfrm rot="10800000">
              <a:off x="3095691" y="2156472"/>
              <a:ext cx="2571617" cy="3200402"/>
            </a:xfrm>
            <a:prstGeom prst="round2SameRect">
              <a:avLst>
                <a:gd name="adj1" fmla="val 10500"/>
                <a:gd name="adj2" fmla="val 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 Same Side Corner Rectangle 9"/>
            <p:cNvSpPr/>
            <p:nvPr/>
          </p:nvSpPr>
          <p:spPr>
            <a:xfrm rot="21600000">
              <a:off x="3174777" y="2156472"/>
              <a:ext cx="2413445" cy="31213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128016" rIns="128016" bIns="128016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u="sng" kern="1200" dirty="0">
                  <a:solidFill>
                    <a:schemeClr val="tx1"/>
                  </a:solidFill>
                </a:rPr>
                <a:t>Many to One Model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>
                  <a:solidFill>
                    <a:schemeClr val="tx1"/>
                  </a:solidFill>
                </a:rPr>
                <a:t>Multiple user threads mapped to one kernel thread. 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>
                  <a:solidFill>
                    <a:schemeClr val="tx1"/>
                  </a:solidFill>
                </a:rPr>
                <a:t>Problem with this model is that a user thread can block entire process because we have only one kernel thread.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/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6361505" y="1168038"/>
            <a:ext cx="2571617" cy="1760220"/>
          </a:xfrm>
          <a:prstGeom prst="roundRect">
            <a:avLst>
              <a:gd name="adj" fmla="val 1000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000" r="-1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6361505" y="2997204"/>
            <a:ext cx="2571617" cy="2926080"/>
            <a:chOff x="5924470" y="2156472"/>
            <a:chExt cx="2571617" cy="320040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3" name="Round Same Side Corner Rectangle 12"/>
            <p:cNvSpPr/>
            <p:nvPr/>
          </p:nvSpPr>
          <p:spPr>
            <a:xfrm rot="10800000">
              <a:off x="5924470" y="2156472"/>
              <a:ext cx="2571617" cy="3200402"/>
            </a:xfrm>
            <a:prstGeom prst="round2SameRect">
              <a:avLst>
                <a:gd name="adj1" fmla="val 10500"/>
                <a:gd name="adj2" fmla="val 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 Same Side Corner Rectangle 12"/>
            <p:cNvSpPr/>
            <p:nvPr/>
          </p:nvSpPr>
          <p:spPr>
            <a:xfrm rot="21600000">
              <a:off x="6003556" y="2156472"/>
              <a:ext cx="2413445" cy="31213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128016" rIns="128016" bIns="128016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u="sng" kern="1200" dirty="0">
                  <a:solidFill>
                    <a:schemeClr val="tx1"/>
                  </a:solidFill>
                </a:rPr>
                <a:t>Many to Many Model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>
                  <a:solidFill>
                    <a:schemeClr val="tx1"/>
                  </a:solidFill>
                </a:rPr>
                <a:t>Multiple user threads multiplex to more than one kernel threads. 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>
                  <a:solidFill>
                    <a:schemeClr val="tx1"/>
                  </a:solidFill>
                </a:rPr>
                <a:t>Advantage with this model is that a user thread can not block entire process because we have multiple kernel thread.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26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What is process scheduling?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35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process scheduling?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103338" cy="5590565"/>
          </a:xfrm>
        </p:spPr>
        <p:txBody>
          <a:bodyPr/>
          <a:lstStyle/>
          <a:p>
            <a:r>
              <a:rPr lang="en-US" dirty="0"/>
              <a:t>Process scheduling is the </a:t>
            </a:r>
            <a:r>
              <a:rPr lang="en-US" b="1" dirty="0">
                <a:solidFill>
                  <a:schemeClr val="accent6"/>
                </a:solidFill>
              </a:rPr>
              <a:t>activity of the process manager </a:t>
            </a:r>
            <a:r>
              <a:rPr lang="en-US" dirty="0"/>
              <a:t>that handles </a:t>
            </a:r>
            <a:r>
              <a:rPr lang="en-US" b="1" dirty="0">
                <a:solidFill>
                  <a:schemeClr val="accent6"/>
                </a:solidFill>
              </a:rPr>
              <a:t>suspension of running process from CPU and selection of another process </a:t>
            </a:r>
            <a:r>
              <a:rPr lang="en-US" dirty="0"/>
              <a:t>on the basis of a particular strategy.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part of operating system </a:t>
            </a:r>
            <a:r>
              <a:rPr lang="en-US" dirty="0"/>
              <a:t>that </a:t>
            </a:r>
            <a:r>
              <a:rPr lang="en-US" b="1" dirty="0">
                <a:solidFill>
                  <a:schemeClr val="accent6"/>
                </a:solidFill>
              </a:rPr>
              <a:t>makes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choice</a:t>
            </a:r>
            <a:r>
              <a:rPr lang="en-US" dirty="0"/>
              <a:t> is called </a:t>
            </a:r>
            <a:r>
              <a:rPr lang="en-US" b="1" dirty="0">
                <a:solidFill>
                  <a:schemeClr val="accent6"/>
                </a:solidFill>
              </a:rPr>
              <a:t>scheduler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algorithm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used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by</a:t>
            </a:r>
            <a:r>
              <a:rPr lang="en-US" dirty="0"/>
              <a:t> this </a:t>
            </a:r>
            <a:r>
              <a:rPr lang="en-US" b="1" dirty="0">
                <a:solidFill>
                  <a:schemeClr val="accent6"/>
                </a:solidFill>
              </a:rPr>
              <a:t>scheduler</a:t>
            </a:r>
            <a:r>
              <a:rPr lang="en-US" dirty="0"/>
              <a:t> is called scheduling </a:t>
            </a:r>
            <a:r>
              <a:rPr lang="en-US" b="1" dirty="0">
                <a:solidFill>
                  <a:schemeClr val="accent6"/>
                </a:solidFill>
              </a:rPr>
              <a:t>algorithm</a:t>
            </a:r>
            <a:r>
              <a:rPr lang="en-US" dirty="0"/>
              <a:t>.</a:t>
            </a:r>
          </a:p>
          <a:p>
            <a:r>
              <a:rPr lang="en-US" dirty="0"/>
              <a:t>Process scheduling is an essential part of a multiprogramming operating systems.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1"/>
          <a:stretch/>
        </p:blipFill>
        <p:spPr>
          <a:xfrm>
            <a:off x="7355541" y="1035425"/>
            <a:ext cx="4733365" cy="43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4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Objectives (goals) of scheduling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753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Process?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6" y="1912582"/>
            <a:ext cx="8763000" cy="37528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8" y="1912320"/>
            <a:ext cx="8783276" cy="3753374"/>
          </a:xfrm>
          <a:prstGeom prst="rect">
            <a:avLst/>
          </a:prstGeom>
        </p:spPr>
      </p:pic>
      <p:pic>
        <p:nvPicPr>
          <p:cNvPr id="40" name="Picture 6" descr="Image result for hello world c program output scre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589" y="1964969"/>
            <a:ext cx="5591175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ular Callout 40"/>
          <p:cNvSpPr/>
          <p:nvPr/>
        </p:nvSpPr>
        <p:spPr>
          <a:xfrm>
            <a:off x="1555376" y="1078507"/>
            <a:ext cx="1512000" cy="468000"/>
          </a:xfrm>
          <a:prstGeom prst="wedgeRoundRectCallout">
            <a:avLst>
              <a:gd name="adj1" fmla="val -24183"/>
              <a:gd name="adj2" fmla="val 225191"/>
              <a:gd name="adj3" fmla="val 16667"/>
            </a:avLst>
          </a:prstGeom>
          <a:solidFill>
            <a:srgbClr val="F0F0F0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3396176" y="1078507"/>
            <a:ext cx="1512000" cy="468000"/>
          </a:xfrm>
          <a:prstGeom prst="wedgeRoundRectCallout">
            <a:avLst>
              <a:gd name="adj1" fmla="val -24183"/>
              <a:gd name="adj2" fmla="val 164133"/>
              <a:gd name="adj3" fmla="val 16667"/>
            </a:avLst>
          </a:prstGeom>
          <a:solidFill>
            <a:srgbClr val="F0F0F0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411939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(goals) of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890491" cy="5590565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Fairness</a:t>
            </a:r>
            <a:r>
              <a:rPr lang="en-US" dirty="0"/>
              <a:t>: </a:t>
            </a:r>
            <a:r>
              <a:rPr lang="en-US" dirty="0">
                <a:solidFill>
                  <a:schemeClr val="accent6"/>
                </a:solidFill>
              </a:rPr>
              <a:t>giving each process a fair share of the CPU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Balance</a:t>
            </a:r>
            <a:r>
              <a:rPr lang="en-US" dirty="0"/>
              <a:t>: </a:t>
            </a:r>
            <a:r>
              <a:rPr lang="en-US" dirty="0">
                <a:solidFill>
                  <a:schemeClr val="accent6"/>
                </a:solidFill>
              </a:rPr>
              <a:t>keeping all the parts </a:t>
            </a:r>
            <a:r>
              <a:rPr lang="en-US" dirty="0"/>
              <a:t>of the system </a:t>
            </a:r>
            <a:r>
              <a:rPr lang="en-US" dirty="0">
                <a:solidFill>
                  <a:schemeClr val="accent6"/>
                </a:solidFill>
              </a:rPr>
              <a:t>busy</a:t>
            </a:r>
            <a:r>
              <a:rPr lang="en-US" dirty="0"/>
              <a:t> (</a:t>
            </a:r>
            <a:r>
              <a:rPr lang="en-US" dirty="0">
                <a:solidFill>
                  <a:schemeClr val="tx2"/>
                </a:solidFill>
              </a:rPr>
              <a:t>Maximize</a:t>
            </a:r>
            <a:r>
              <a:rPr lang="en-US" dirty="0"/>
              <a:t>).</a:t>
            </a:r>
          </a:p>
          <a:p>
            <a:r>
              <a:rPr lang="en-US" b="1" dirty="0">
                <a:solidFill>
                  <a:schemeClr val="accent6"/>
                </a:solidFill>
              </a:rPr>
              <a:t>Throughput</a:t>
            </a:r>
            <a:r>
              <a:rPr lang="en-US" dirty="0"/>
              <a:t>: </a:t>
            </a:r>
            <a:r>
              <a:rPr lang="en-US" dirty="0">
                <a:solidFill>
                  <a:schemeClr val="accent6"/>
                </a:solidFill>
              </a:rPr>
              <a:t>no of processes </a:t>
            </a:r>
            <a:r>
              <a:rPr lang="en-US" dirty="0"/>
              <a:t>that are </a:t>
            </a:r>
            <a:r>
              <a:rPr lang="en-US" dirty="0">
                <a:solidFill>
                  <a:schemeClr val="accent6"/>
                </a:solidFill>
              </a:rPr>
              <a:t>completed per time unit</a:t>
            </a:r>
            <a:r>
              <a:rPr lang="en-US" dirty="0"/>
              <a:t> (</a:t>
            </a:r>
            <a:r>
              <a:rPr lang="en-US" dirty="0">
                <a:solidFill>
                  <a:schemeClr val="tx2"/>
                </a:solidFill>
              </a:rPr>
              <a:t>Maximize</a:t>
            </a:r>
            <a:r>
              <a:rPr lang="en-US" dirty="0"/>
              <a:t>).</a:t>
            </a:r>
          </a:p>
          <a:p>
            <a:r>
              <a:rPr lang="en-US" b="1" dirty="0">
                <a:solidFill>
                  <a:schemeClr val="accent6"/>
                </a:solidFill>
              </a:rPr>
              <a:t>Turnaround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time</a:t>
            </a:r>
            <a:r>
              <a:rPr lang="en-US" dirty="0"/>
              <a:t>: </a:t>
            </a:r>
            <a:r>
              <a:rPr lang="en-US" dirty="0">
                <a:solidFill>
                  <a:schemeClr val="accent6"/>
                </a:solidFill>
              </a:rPr>
              <a:t>time to execute a process </a:t>
            </a:r>
            <a:r>
              <a:rPr lang="en-US" dirty="0"/>
              <a:t>from submission to completion (</a:t>
            </a:r>
            <a:r>
              <a:rPr lang="en-US" dirty="0">
                <a:solidFill>
                  <a:schemeClr val="tx2"/>
                </a:solidFill>
              </a:rPr>
              <a:t>Minimize</a:t>
            </a:r>
            <a:r>
              <a:rPr lang="en-US" dirty="0"/>
              <a:t>).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Turnaround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time</a:t>
            </a:r>
            <a:r>
              <a:rPr lang="en-US" dirty="0"/>
              <a:t> = Process finish time – Process arrival time</a:t>
            </a:r>
          </a:p>
          <a:p>
            <a:r>
              <a:rPr lang="en-US" b="1" dirty="0">
                <a:solidFill>
                  <a:schemeClr val="accent6"/>
                </a:solidFill>
              </a:rPr>
              <a:t>CPU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utilization</a:t>
            </a:r>
            <a:r>
              <a:rPr lang="en-US" dirty="0"/>
              <a:t>: </a:t>
            </a:r>
            <a:r>
              <a:rPr lang="en-US" dirty="0">
                <a:solidFill>
                  <a:schemeClr val="accent6"/>
                </a:solidFill>
              </a:rPr>
              <a:t>percent of time </a:t>
            </a:r>
            <a:r>
              <a:rPr lang="en-US" dirty="0"/>
              <a:t>that the </a:t>
            </a:r>
            <a:r>
              <a:rPr lang="en-US" dirty="0">
                <a:solidFill>
                  <a:schemeClr val="accent6"/>
                </a:solidFill>
              </a:rPr>
              <a:t>CPU is busy </a:t>
            </a:r>
            <a:r>
              <a:rPr lang="en-US" dirty="0"/>
              <a:t>in executing a process.</a:t>
            </a:r>
          </a:p>
          <a:p>
            <a:pPr lvl="1"/>
            <a:r>
              <a:rPr lang="en-US" dirty="0"/>
              <a:t>keep CPU as busy as possible (</a:t>
            </a:r>
            <a:r>
              <a:rPr lang="en-US" dirty="0">
                <a:solidFill>
                  <a:schemeClr val="tx2"/>
                </a:solidFill>
              </a:rPr>
              <a:t>Maximized</a:t>
            </a:r>
            <a:r>
              <a:rPr lang="en-US" dirty="0"/>
              <a:t>).</a:t>
            </a:r>
          </a:p>
          <a:p>
            <a:r>
              <a:rPr lang="en-US" b="1" dirty="0">
                <a:solidFill>
                  <a:schemeClr val="accent6"/>
                </a:solidFill>
              </a:rPr>
              <a:t>Response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time</a:t>
            </a:r>
            <a:r>
              <a:rPr lang="en-US" dirty="0"/>
              <a:t>: </a:t>
            </a:r>
            <a:r>
              <a:rPr lang="en-US" dirty="0">
                <a:solidFill>
                  <a:schemeClr val="accent6"/>
                </a:solidFill>
              </a:rPr>
              <a:t>time between issuing a command and getting the result 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Minimized</a:t>
            </a:r>
            <a:r>
              <a:rPr lang="en-US" dirty="0"/>
              <a:t>).</a:t>
            </a:r>
          </a:p>
          <a:p>
            <a:r>
              <a:rPr lang="en-US" b="1" dirty="0">
                <a:solidFill>
                  <a:schemeClr val="accent6"/>
                </a:solidFill>
              </a:rPr>
              <a:t>Waiting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time</a:t>
            </a:r>
            <a:r>
              <a:rPr lang="en-US" dirty="0"/>
              <a:t>: </a:t>
            </a:r>
            <a:r>
              <a:rPr lang="en-US" dirty="0">
                <a:solidFill>
                  <a:schemeClr val="accent6"/>
                </a:solidFill>
              </a:rPr>
              <a:t>amount of time a process has been waiting </a:t>
            </a:r>
            <a:r>
              <a:rPr lang="en-US" dirty="0"/>
              <a:t>in the ready queue (</a:t>
            </a:r>
            <a:r>
              <a:rPr lang="en-US" dirty="0">
                <a:solidFill>
                  <a:schemeClr val="tx2"/>
                </a:solidFill>
              </a:rPr>
              <a:t>Minimize</a:t>
            </a:r>
            <a:r>
              <a:rPr lang="en-US" dirty="0"/>
              <a:t>).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Waiting time </a:t>
            </a:r>
            <a:r>
              <a:rPr lang="en-US" dirty="0"/>
              <a:t>= Turnaround time – Actual execution time</a:t>
            </a:r>
          </a:p>
        </p:txBody>
      </p:sp>
    </p:spTree>
    <p:extLst>
      <p:ext uri="{BB962C8B-B14F-4D97-AF65-F5344CB8AC3E}">
        <p14:creationId xmlns:p14="http://schemas.microsoft.com/office/powerpoint/2010/main" val="310615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Types of schedulers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4688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schedulers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8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048" y="2527611"/>
            <a:ext cx="1156465" cy="846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9" name="Group 58"/>
          <p:cNvGrpSpPr>
            <a:grpSpLocks/>
          </p:cNvGrpSpPr>
          <p:nvPr/>
        </p:nvGrpSpPr>
        <p:grpSpPr bwMode="auto">
          <a:xfrm>
            <a:off x="4133289" y="4715190"/>
            <a:ext cx="1766888" cy="514350"/>
            <a:chOff x="1488" y="3024"/>
            <a:chExt cx="1484" cy="432"/>
          </a:xfrm>
        </p:grpSpPr>
        <p:sp>
          <p:nvSpPr>
            <p:cNvPr id="60" name="Line 5"/>
            <p:cNvSpPr>
              <a:spLocks noChangeShapeType="1"/>
            </p:cNvSpPr>
            <p:nvPr/>
          </p:nvSpPr>
          <p:spPr bwMode="auto">
            <a:xfrm>
              <a:off x="1493" y="3024"/>
              <a:ext cx="147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1" name="Line 6"/>
            <p:cNvSpPr>
              <a:spLocks noChangeShapeType="1"/>
            </p:cNvSpPr>
            <p:nvPr/>
          </p:nvSpPr>
          <p:spPr bwMode="auto">
            <a:xfrm>
              <a:off x="1488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2" name="Line 7"/>
            <p:cNvSpPr>
              <a:spLocks noChangeShapeType="1"/>
            </p:cNvSpPr>
            <p:nvPr/>
          </p:nvSpPr>
          <p:spPr bwMode="auto">
            <a:xfrm>
              <a:off x="1493" y="3456"/>
              <a:ext cx="147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3" name="Line 8"/>
            <p:cNvSpPr>
              <a:spLocks noChangeShapeType="1"/>
            </p:cNvSpPr>
            <p:nvPr/>
          </p:nvSpPr>
          <p:spPr bwMode="auto">
            <a:xfrm>
              <a:off x="1680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4" name="Line 9"/>
            <p:cNvSpPr>
              <a:spLocks noChangeShapeType="1"/>
            </p:cNvSpPr>
            <p:nvPr/>
          </p:nvSpPr>
          <p:spPr bwMode="auto">
            <a:xfrm>
              <a:off x="1872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5" name="Line 10"/>
            <p:cNvSpPr>
              <a:spLocks noChangeShapeType="1"/>
            </p:cNvSpPr>
            <p:nvPr/>
          </p:nvSpPr>
          <p:spPr bwMode="auto">
            <a:xfrm>
              <a:off x="2064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6" name="Line 11"/>
            <p:cNvSpPr>
              <a:spLocks noChangeShapeType="1"/>
            </p:cNvSpPr>
            <p:nvPr/>
          </p:nvSpPr>
          <p:spPr bwMode="auto">
            <a:xfrm>
              <a:off x="2256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7" name="Line 12"/>
            <p:cNvSpPr>
              <a:spLocks noChangeShapeType="1"/>
            </p:cNvSpPr>
            <p:nvPr/>
          </p:nvSpPr>
          <p:spPr bwMode="auto">
            <a:xfrm>
              <a:off x="2448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68" name="Line 13"/>
            <p:cNvSpPr>
              <a:spLocks noChangeShapeType="1"/>
            </p:cNvSpPr>
            <p:nvPr/>
          </p:nvSpPr>
          <p:spPr bwMode="auto">
            <a:xfrm>
              <a:off x="2640" y="3029"/>
              <a:ext cx="0" cy="4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grpSp>
        <p:nvGrpSpPr>
          <p:cNvPr id="69" name="Group 68"/>
          <p:cNvGrpSpPr>
            <a:grpSpLocks/>
          </p:cNvGrpSpPr>
          <p:nvPr/>
        </p:nvGrpSpPr>
        <p:grpSpPr bwMode="auto">
          <a:xfrm>
            <a:off x="4129718" y="2689701"/>
            <a:ext cx="1779984" cy="522684"/>
            <a:chOff x="1485" y="1341"/>
            <a:chExt cx="1495" cy="439"/>
          </a:xfrm>
        </p:grpSpPr>
        <p:sp>
          <p:nvSpPr>
            <p:cNvPr id="70" name="Line 15"/>
            <p:cNvSpPr>
              <a:spLocks noChangeShapeType="1"/>
            </p:cNvSpPr>
            <p:nvPr/>
          </p:nvSpPr>
          <p:spPr bwMode="auto">
            <a:xfrm flipH="1">
              <a:off x="1485" y="1776"/>
              <a:ext cx="14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1" name="Line 16"/>
            <p:cNvSpPr>
              <a:spLocks noChangeShapeType="1"/>
            </p:cNvSpPr>
            <p:nvPr/>
          </p:nvSpPr>
          <p:spPr bwMode="auto">
            <a:xfrm flipV="1">
              <a:off x="2976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2" name="Line 17"/>
            <p:cNvSpPr>
              <a:spLocks noChangeShapeType="1"/>
            </p:cNvSpPr>
            <p:nvPr/>
          </p:nvSpPr>
          <p:spPr bwMode="auto">
            <a:xfrm flipH="1">
              <a:off x="1485" y="1344"/>
              <a:ext cx="14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3" name="Line 18"/>
            <p:cNvSpPr>
              <a:spLocks noChangeShapeType="1"/>
            </p:cNvSpPr>
            <p:nvPr/>
          </p:nvSpPr>
          <p:spPr bwMode="auto">
            <a:xfrm flipV="1">
              <a:off x="2784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4" name="Line 19"/>
            <p:cNvSpPr>
              <a:spLocks noChangeShapeType="1"/>
            </p:cNvSpPr>
            <p:nvPr/>
          </p:nvSpPr>
          <p:spPr bwMode="auto">
            <a:xfrm flipV="1">
              <a:off x="2592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5" name="Line 20"/>
            <p:cNvSpPr>
              <a:spLocks noChangeShapeType="1"/>
            </p:cNvSpPr>
            <p:nvPr/>
          </p:nvSpPr>
          <p:spPr bwMode="auto">
            <a:xfrm flipV="1">
              <a:off x="2400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6" name="Line 21"/>
            <p:cNvSpPr>
              <a:spLocks noChangeShapeType="1"/>
            </p:cNvSpPr>
            <p:nvPr/>
          </p:nvSpPr>
          <p:spPr bwMode="auto">
            <a:xfrm flipV="1">
              <a:off x="2208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7" name="Line 22"/>
            <p:cNvSpPr>
              <a:spLocks noChangeShapeType="1"/>
            </p:cNvSpPr>
            <p:nvPr/>
          </p:nvSpPr>
          <p:spPr bwMode="auto">
            <a:xfrm flipV="1">
              <a:off x="2016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8" name="Line 23"/>
            <p:cNvSpPr>
              <a:spLocks noChangeShapeType="1"/>
            </p:cNvSpPr>
            <p:nvPr/>
          </p:nvSpPr>
          <p:spPr bwMode="auto">
            <a:xfrm flipV="1">
              <a:off x="1824" y="1341"/>
              <a:ext cx="0" cy="4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sp>
        <p:nvSpPr>
          <p:cNvPr id="79" name="Line 25"/>
          <p:cNvSpPr>
            <a:spLocks noChangeShapeType="1"/>
          </p:cNvSpPr>
          <p:nvPr/>
        </p:nvSpPr>
        <p:spPr bwMode="auto">
          <a:xfrm>
            <a:off x="5910893" y="2951043"/>
            <a:ext cx="124658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0" name="Line 26"/>
          <p:cNvSpPr>
            <a:spLocks noChangeShapeType="1"/>
          </p:cNvSpPr>
          <p:nvPr/>
        </p:nvSpPr>
        <p:spPr bwMode="auto">
          <a:xfrm>
            <a:off x="8267140" y="2951043"/>
            <a:ext cx="7322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1" name="Line 27"/>
          <p:cNvSpPr>
            <a:spLocks noChangeShapeType="1"/>
          </p:cNvSpPr>
          <p:nvPr/>
        </p:nvSpPr>
        <p:spPr bwMode="auto">
          <a:xfrm flipH="1">
            <a:off x="3329618" y="5000940"/>
            <a:ext cx="80843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2" name="Line 28"/>
          <p:cNvSpPr>
            <a:spLocks noChangeShapeType="1"/>
          </p:cNvSpPr>
          <p:nvPr/>
        </p:nvSpPr>
        <p:spPr bwMode="auto">
          <a:xfrm flipV="1">
            <a:off x="3333189" y="2997119"/>
            <a:ext cx="0" cy="20085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3" name="Line 29"/>
          <p:cNvSpPr>
            <a:spLocks noChangeShapeType="1"/>
          </p:cNvSpPr>
          <p:nvPr/>
        </p:nvSpPr>
        <p:spPr bwMode="auto">
          <a:xfrm flipV="1">
            <a:off x="8265599" y="3114990"/>
            <a:ext cx="377778" cy="11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4" name="Line 30"/>
          <p:cNvSpPr>
            <a:spLocks noChangeShapeType="1"/>
          </p:cNvSpPr>
          <p:nvPr/>
        </p:nvSpPr>
        <p:spPr bwMode="auto">
          <a:xfrm>
            <a:off x="8648139" y="3120944"/>
            <a:ext cx="0" cy="18752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5" name="Line 31"/>
          <p:cNvSpPr>
            <a:spLocks noChangeShapeType="1"/>
          </p:cNvSpPr>
          <p:nvPr/>
        </p:nvSpPr>
        <p:spPr bwMode="auto">
          <a:xfrm flipH="1">
            <a:off x="5909702" y="5000940"/>
            <a:ext cx="2743200" cy="205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6" name="Line 32"/>
          <p:cNvSpPr>
            <a:spLocks noChangeShapeType="1"/>
          </p:cNvSpPr>
          <p:nvPr/>
        </p:nvSpPr>
        <p:spPr bwMode="auto">
          <a:xfrm flipH="1">
            <a:off x="3329618" y="4086540"/>
            <a:ext cx="532328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2693824" y="2641122"/>
            <a:ext cx="738184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Admit</a:t>
            </a:r>
          </a:p>
        </p:txBody>
      </p: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4294024" y="2341888"/>
            <a:ext cx="1451520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Ready Queue</a:t>
            </a:r>
          </a:p>
        </p:txBody>
      </p: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5985070" y="2570717"/>
            <a:ext cx="1026725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Dispatch</a:t>
            </a: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5646574" y="3721880"/>
            <a:ext cx="1033137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Time-out</a:t>
            </a: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6580024" y="4627888"/>
            <a:ext cx="1209467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Event</a:t>
            </a:r>
            <a:r>
              <a:rPr lang="en-US" altLang="en-US" sz="2000" dirty="0"/>
              <a:t> </a:t>
            </a:r>
            <a:r>
              <a:rPr lang="en-US" altLang="en-US" sz="2000" dirty="0">
                <a:latin typeface="+mj-lt"/>
              </a:rPr>
              <a:t>Wait</a:t>
            </a:r>
          </a:p>
        </p:txBody>
      </p: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8304048" y="2570717"/>
            <a:ext cx="510558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Exit</a:t>
            </a:r>
          </a:p>
        </p:txBody>
      </p:sp>
      <p:sp>
        <p:nvSpPr>
          <p:cNvPr id="93" name="Rectangle 92"/>
          <p:cNvSpPr>
            <a:spLocks noChangeArrowheads="1"/>
          </p:cNvSpPr>
          <p:nvPr/>
        </p:nvSpPr>
        <p:spPr bwMode="auto">
          <a:xfrm>
            <a:off x="7170574" y="2763491"/>
            <a:ext cx="1166185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Processor</a:t>
            </a:r>
          </a:p>
        </p:txBody>
      </p:sp>
      <p:sp>
        <p:nvSpPr>
          <p:cNvPr id="94" name="Rectangle 93"/>
          <p:cNvSpPr>
            <a:spLocks noChangeArrowheads="1"/>
          </p:cNvSpPr>
          <p:nvPr/>
        </p:nvSpPr>
        <p:spPr bwMode="auto">
          <a:xfrm>
            <a:off x="4122574" y="5231592"/>
            <a:ext cx="1650292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Blocked</a:t>
            </a:r>
            <a:r>
              <a:rPr lang="en-US" altLang="en-US" sz="2000" dirty="0"/>
              <a:t> </a:t>
            </a:r>
            <a:r>
              <a:rPr lang="en-US" altLang="en-US" sz="2000" dirty="0">
                <a:latin typeface="+mj-lt"/>
              </a:rPr>
              <a:t>Queue</a:t>
            </a:r>
          </a:p>
        </p:txBody>
      </p:sp>
      <p:sp>
        <p:nvSpPr>
          <p:cNvPr id="95" name="Rectangle 94"/>
          <p:cNvSpPr>
            <a:spLocks noChangeArrowheads="1"/>
          </p:cNvSpPr>
          <p:nvPr/>
        </p:nvSpPr>
        <p:spPr bwMode="auto">
          <a:xfrm>
            <a:off x="2893858" y="5027134"/>
            <a:ext cx="863218" cy="6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+mj-lt"/>
              </a:rPr>
              <a:t>Event</a:t>
            </a:r>
          </a:p>
          <a:p>
            <a:r>
              <a:rPr lang="en-US" altLang="en-US" sz="2000" dirty="0">
                <a:latin typeface="+mj-lt"/>
              </a:rPr>
              <a:t>Occurs</a:t>
            </a:r>
          </a:p>
        </p:txBody>
      </p:sp>
      <p:sp>
        <p:nvSpPr>
          <p:cNvPr id="96" name="Line 24"/>
          <p:cNvSpPr>
            <a:spLocks noChangeShapeType="1"/>
          </p:cNvSpPr>
          <p:nvPr/>
        </p:nvSpPr>
        <p:spPr bwMode="auto">
          <a:xfrm>
            <a:off x="2682129" y="2948661"/>
            <a:ext cx="1579136" cy="47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8" name="Rectangle 97"/>
          <p:cNvSpPr>
            <a:spLocks noChangeArrowheads="1"/>
          </p:cNvSpPr>
          <p:nvPr/>
        </p:nvSpPr>
        <p:spPr bwMode="auto">
          <a:xfrm>
            <a:off x="2755529" y="1866831"/>
            <a:ext cx="1275126" cy="6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chemeClr val="accent6"/>
                </a:solidFill>
                <a:latin typeface="+mj-lt"/>
              </a:rPr>
              <a:t>Long Term</a:t>
            </a:r>
          </a:p>
          <a:p>
            <a:pPr algn="ctr"/>
            <a:r>
              <a:rPr lang="en-US" altLang="en-US" sz="2000" b="1" dirty="0">
                <a:solidFill>
                  <a:schemeClr val="accent6"/>
                </a:solidFill>
                <a:latin typeface="+mj-lt"/>
              </a:rPr>
              <a:t>Scheduler</a:t>
            </a:r>
          </a:p>
        </p:txBody>
      </p:sp>
      <p:sp>
        <p:nvSpPr>
          <p:cNvPr id="99" name="Rectangle 98"/>
          <p:cNvSpPr>
            <a:spLocks noChangeArrowheads="1"/>
          </p:cNvSpPr>
          <p:nvPr/>
        </p:nvSpPr>
        <p:spPr bwMode="auto">
          <a:xfrm>
            <a:off x="5909702" y="1866831"/>
            <a:ext cx="1287950" cy="6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chemeClr val="accent6"/>
                </a:solidFill>
                <a:latin typeface="+mj-lt"/>
              </a:rPr>
              <a:t>Short Term</a:t>
            </a:r>
          </a:p>
          <a:p>
            <a:pPr algn="ctr"/>
            <a:r>
              <a:rPr lang="en-US" altLang="en-US" sz="2000" b="1" dirty="0">
                <a:solidFill>
                  <a:schemeClr val="accent6"/>
                </a:solidFill>
                <a:latin typeface="+mj-lt"/>
              </a:rPr>
              <a:t>Scheduler</a:t>
            </a:r>
          </a:p>
        </p:txBody>
      </p:sp>
      <p:sp>
        <p:nvSpPr>
          <p:cNvPr id="100" name="Rectangle 99"/>
          <p:cNvSpPr>
            <a:spLocks noChangeArrowheads="1"/>
          </p:cNvSpPr>
          <p:nvPr/>
        </p:nvSpPr>
        <p:spPr bwMode="auto">
          <a:xfrm>
            <a:off x="1739503" y="3755544"/>
            <a:ext cx="1600536" cy="6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chemeClr val="accent6"/>
                </a:solidFill>
                <a:latin typeface="+mj-lt"/>
              </a:rPr>
              <a:t>Medium Term</a:t>
            </a:r>
          </a:p>
          <a:p>
            <a:pPr algn="ctr"/>
            <a:r>
              <a:rPr lang="en-US" altLang="en-US" sz="2000" b="1" dirty="0">
                <a:solidFill>
                  <a:schemeClr val="accent6"/>
                </a:solidFill>
                <a:latin typeface="+mj-lt"/>
              </a:rPr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20451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schedulers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248411" y="871110"/>
          <a:ext cx="11795760" cy="63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931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1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1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Long-Term</a:t>
                      </a:r>
                      <a:r>
                        <a:rPr lang="en-US" sz="2400" b="1" baseline="0" dirty="0">
                          <a:solidFill>
                            <a:schemeClr val="tx1"/>
                          </a:solidFill>
                        </a:rPr>
                        <a:t> Scheduler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Short-Term</a:t>
                      </a:r>
                      <a:r>
                        <a:rPr lang="en-US" sz="2400" b="1" baseline="0" dirty="0">
                          <a:solidFill>
                            <a:schemeClr val="tx1"/>
                          </a:solidFill>
                        </a:rPr>
                        <a:t> Scheduler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Medium-Term</a:t>
                      </a:r>
                      <a:r>
                        <a:rPr lang="en-US" sz="2400" b="1" baseline="0" dirty="0">
                          <a:solidFill>
                            <a:schemeClr val="tx1"/>
                          </a:solidFill>
                        </a:rPr>
                        <a:t> Scheduler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248411" y="2331015"/>
          <a:ext cx="11795760" cy="11887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931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1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1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selects processes from pool 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 loads them into memory for execution.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selects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those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processes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which are ready 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execute.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can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re-introduce the process 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into memory and execution can be continued.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248411" y="3518958"/>
          <a:ext cx="1179576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931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1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1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Speed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lesser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than short term scheduler.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Speed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fastest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among other two schedulers.</a:t>
                      </a:r>
                      <a:endParaRPr lang="en-GB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Speed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in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between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both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short and long term scheduler.</a:t>
                      </a:r>
                      <a:endParaRPr lang="en-GB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248411" y="4347490"/>
          <a:ext cx="1179576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931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1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1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almost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absent or minimal in time sharing system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also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minimal in time sharing system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a part of time sharing systems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248411" y="1508832"/>
          <a:ext cx="1179576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931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1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1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a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job scheduler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a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CPU scheduler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a </a:t>
                      </a:r>
                      <a:r>
                        <a:rPr lang="en-US" sz="24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process swapping scheduler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00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Scheduling algorithms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64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First Come First Served (FCFS)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Shortest Job First (SJF)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Shortest Remaining Time Next (SRTN)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Round Robin (RR)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Priority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Preemptive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Non-Preemptive</a:t>
            </a:r>
          </a:p>
        </p:txBody>
      </p:sp>
    </p:spTree>
    <p:extLst>
      <p:ext uri="{BB962C8B-B14F-4D97-AF65-F5344CB8AC3E}">
        <p14:creationId xmlns:p14="http://schemas.microsoft.com/office/powerpoint/2010/main" val="4831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First Come First Served (FCFS)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– 14.1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756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Come First Served (FCFS)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criteria: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process that request first is served first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means that </a:t>
            </a:r>
            <a:r>
              <a:rPr lang="en-US" b="1" dirty="0">
                <a:solidFill>
                  <a:schemeClr val="accent6"/>
                </a:solidFill>
              </a:rPr>
              <a:t>processes are served in the exact order of their arrival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Decision Mode: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Non preemptive</a:t>
            </a:r>
            <a:r>
              <a:rPr lang="en-US" dirty="0"/>
              <a:t>: </a:t>
            </a:r>
            <a:r>
              <a:rPr lang="en-US" b="1" dirty="0">
                <a:solidFill>
                  <a:schemeClr val="accent6"/>
                </a:solidFill>
              </a:rPr>
              <a:t>Once a process is selected, it runs until it is blocked </a:t>
            </a:r>
            <a:r>
              <a:rPr lang="en-US" dirty="0"/>
              <a:t>for an I/O or some other event or it is terminated.</a:t>
            </a:r>
          </a:p>
          <a:p>
            <a:r>
              <a:rPr lang="en-US" dirty="0"/>
              <a:t>Implementation:</a:t>
            </a:r>
          </a:p>
          <a:p>
            <a:pPr lvl="1"/>
            <a:r>
              <a:rPr lang="en-US" dirty="0"/>
              <a:t>This strategy can be easily </a:t>
            </a:r>
            <a:r>
              <a:rPr lang="en-US" b="1" dirty="0">
                <a:solidFill>
                  <a:schemeClr val="accent6"/>
                </a:solidFill>
              </a:rPr>
              <a:t>implemented by using FIFO </a:t>
            </a:r>
            <a:r>
              <a:rPr lang="en-US" dirty="0"/>
              <a:t>(First In First Out) queue. </a:t>
            </a:r>
          </a:p>
          <a:p>
            <a:pPr lvl="1"/>
            <a:r>
              <a:rPr lang="en-US" dirty="0"/>
              <a:t>When CPU becomes free, a process from the first position in a queue is selected to run.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3800" y="2438400"/>
            <a:ext cx="3429000" cy="6858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453064" y="2438400"/>
            <a:ext cx="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572000" y="2438400"/>
            <a:ext cx="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324600" y="2438400"/>
            <a:ext cx="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02281" y="2581245"/>
            <a:ext cx="73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Head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62800" y="2581245"/>
            <a:ext cx="64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10013" y="2588939"/>
            <a:ext cx="48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48213" y="2588939"/>
            <a:ext cx="48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5280" y="2596634"/>
            <a:ext cx="48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P3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1" b="6234"/>
          <a:stretch/>
        </p:blipFill>
        <p:spPr>
          <a:xfrm>
            <a:off x="1225296" y="2336318"/>
            <a:ext cx="1005155" cy="8983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12016" y="203829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Ready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21218" y="2596634"/>
            <a:ext cx="48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P0</a:t>
            </a:r>
          </a:p>
        </p:txBody>
      </p:sp>
    </p:spTree>
    <p:extLst>
      <p:ext uri="{BB962C8B-B14F-4D97-AF65-F5344CB8AC3E}">
        <p14:creationId xmlns:p14="http://schemas.microsoft.com/office/powerpoint/2010/main" val="150129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19141 0.00232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  <p:bldP spid="11" grpId="0"/>
      <p:bldP spid="12" grpId="0"/>
      <p:bldP spid="12" grpId="1"/>
      <p:bldP spid="14" grpId="0"/>
      <p:bldP spid="1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Come First Served (FCFS)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58826"/>
            <a:ext cx="11929641" cy="559056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Gantt Chart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Average Turnaround Time:	 (10+15+15+17)/4 	=	14.25 </a:t>
            </a:r>
            <a:r>
              <a:rPr lang="en-US" dirty="0" err="1"/>
              <a:t>ms.</a:t>
            </a:r>
            <a:endParaRPr lang="en-US" dirty="0"/>
          </a:p>
          <a:p>
            <a:r>
              <a:rPr lang="en-US" dirty="0"/>
              <a:t>Average Waiting Time:	 (0+9+13+13)/4  	=	8.75 </a:t>
            </a:r>
            <a:r>
              <a:rPr lang="en-US" dirty="0" err="1"/>
              <a:t>ms.</a:t>
            </a:r>
            <a:endParaRPr lang="en-US" dirty="0"/>
          </a:p>
        </p:txBody>
      </p: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423222" y="925219"/>
          <a:ext cx="4585654" cy="30175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41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0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Arrival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(T0)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Burst Time</a:t>
                      </a:r>
                    </a:p>
                    <a:p>
                      <a:pPr algn="ctr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l-GR" sz="24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Δ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012602" y="926587"/>
          <a:ext cx="1752918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Finish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(T1)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774090" y="926587"/>
          <a:ext cx="228600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Turnaround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(TAT = T1 - T0)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064539" y="926587"/>
          <a:ext cx="228600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Waiting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(WT = TAT - </a:t>
                      </a:r>
                      <a:r>
                        <a:rPr lang="el-GR" sz="24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Δ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012602" y="1753913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012602" y="2300432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012602" y="2847911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012602" y="3395169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774090" y="1753913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774090" y="2300432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774090" y="2847911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774090" y="3395169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064539" y="1753913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064539" y="2300432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064539" y="2847911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064539" y="3395169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3258872" y="4276165"/>
            <a:ext cx="2286000" cy="4572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540853" y="4276165"/>
            <a:ext cx="1371600" cy="4572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908434" y="4276165"/>
            <a:ext cx="457200" cy="4572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361616" y="4276165"/>
            <a:ext cx="914400" cy="4572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097600" y="4733365"/>
            <a:ext cx="31844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16632" y="4733365"/>
            <a:ext cx="4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696061" y="4733365"/>
            <a:ext cx="43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143943" y="4733365"/>
            <a:ext cx="43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059488" y="4733365"/>
            <a:ext cx="44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3258872" y="4276165"/>
            <a:ext cx="0" cy="4572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1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  <p:bldP spid="57" grpId="0"/>
      <p:bldP spid="5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Come First Served (FCFS)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Simple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fair</a:t>
            </a:r>
            <a:r>
              <a:rPr lang="en-US" dirty="0"/>
              <a:t>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Easy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understand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implement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Every process will get a chance to run, so </a:t>
            </a:r>
            <a:r>
              <a:rPr lang="en-US" b="1" dirty="0">
                <a:solidFill>
                  <a:schemeClr val="accent6"/>
                </a:solidFill>
              </a:rPr>
              <a:t>starvation doesn't occur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Starvation is the </a:t>
            </a:r>
            <a:r>
              <a:rPr lang="en-US" dirty="0">
                <a:solidFill>
                  <a:schemeClr val="accent6"/>
                </a:solidFill>
              </a:rPr>
              <a:t>problem that occurs when high priority processes keep executing and low priority processes get blocked for indefinite time</a:t>
            </a:r>
            <a:r>
              <a:rPr lang="en-US" dirty="0"/>
              <a:t>.</a:t>
            </a:r>
          </a:p>
          <a:p>
            <a:r>
              <a:rPr lang="en-US" dirty="0"/>
              <a:t>Disadvantages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Not efficient </a:t>
            </a:r>
            <a:r>
              <a:rPr lang="en-US" dirty="0"/>
              <a:t>because average waiting time is too high.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Convoy effect is possible</a:t>
            </a:r>
            <a:r>
              <a:rPr lang="en-US" dirty="0"/>
              <a:t>. All small I/O bound processes wait for one big CPU bound process to acquire CPU. </a:t>
            </a:r>
            <a:endParaRPr lang="en-US" b="1" dirty="0">
              <a:solidFill>
                <a:schemeClr val="accent6"/>
              </a:solidFill>
            </a:endParaRP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pPr lvl="1"/>
            <a:endParaRPr lang="en-US" b="1" dirty="0">
              <a:solidFill>
                <a:schemeClr val="accent6"/>
              </a:solidFill>
            </a:endParaRP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CPU utilization may be less efficient </a:t>
            </a:r>
            <a:r>
              <a:rPr lang="en-US" dirty="0"/>
              <a:t>especially when a CPU bound process is running with many I/O bound processes.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93" y="4161325"/>
            <a:ext cx="7849695" cy="16385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48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Process?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is a </a:t>
            </a:r>
            <a:r>
              <a:rPr lang="en-US" b="1" dirty="0">
                <a:solidFill>
                  <a:schemeClr val="accent6"/>
                </a:solidFill>
              </a:rPr>
              <a:t>program under execution</a:t>
            </a:r>
            <a:r>
              <a:rPr lang="en-US" dirty="0"/>
              <a:t>.</a:t>
            </a:r>
          </a:p>
          <a:p>
            <a:r>
              <a:rPr lang="en-US" dirty="0"/>
              <a:t>Process is an </a:t>
            </a:r>
            <a:r>
              <a:rPr lang="en-US" b="1" dirty="0">
                <a:solidFill>
                  <a:schemeClr val="accent6"/>
                </a:solidFill>
              </a:rPr>
              <a:t>abstraction of a running program</a:t>
            </a:r>
            <a:r>
              <a:rPr lang="en-US" dirty="0"/>
              <a:t>.</a:t>
            </a:r>
          </a:p>
          <a:p>
            <a:r>
              <a:rPr lang="en-US" dirty="0"/>
              <a:t>Process is an </a:t>
            </a:r>
            <a:r>
              <a:rPr lang="en-US" b="1" dirty="0">
                <a:solidFill>
                  <a:schemeClr val="accent6"/>
                </a:solidFill>
              </a:rPr>
              <a:t>instance of an executing program</a:t>
            </a:r>
            <a:r>
              <a:rPr lang="en-US" dirty="0"/>
              <a:t>, including the current values of the program counter, registers &amp; variables.</a:t>
            </a:r>
          </a:p>
          <a:p>
            <a:r>
              <a:rPr lang="en-US" dirty="0"/>
              <a:t>Each process has its </a:t>
            </a:r>
            <a:r>
              <a:rPr lang="en-US" b="1" dirty="0">
                <a:solidFill>
                  <a:schemeClr val="accent6"/>
                </a:solidFill>
              </a:rPr>
              <a:t>own virtual CPU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479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Shortest Job First (SJF)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– 14.2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316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Job First (SJF)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criteria:</a:t>
            </a:r>
          </a:p>
          <a:p>
            <a:pPr lvl="1"/>
            <a:r>
              <a:rPr lang="en-US" dirty="0"/>
              <a:t>The process, that </a:t>
            </a:r>
            <a:r>
              <a:rPr lang="en-US" b="1" dirty="0">
                <a:solidFill>
                  <a:schemeClr val="accent6"/>
                </a:solidFill>
              </a:rPr>
              <a:t>requires shortest time to complete execution, is served first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Decision Mode: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Non preemptive</a:t>
            </a:r>
            <a:r>
              <a:rPr lang="en-US" dirty="0"/>
              <a:t>: </a:t>
            </a:r>
            <a:r>
              <a:rPr lang="en-US" b="1" dirty="0">
                <a:solidFill>
                  <a:schemeClr val="accent6"/>
                </a:solidFill>
              </a:rPr>
              <a:t>Once a process is selected, it runs until it is blocked </a:t>
            </a:r>
            <a:r>
              <a:rPr lang="en-US" dirty="0"/>
              <a:t>for an I/O or some other event or it is terminated.</a:t>
            </a:r>
          </a:p>
          <a:p>
            <a:r>
              <a:rPr lang="en-US" dirty="0"/>
              <a:t>Implementation:</a:t>
            </a:r>
          </a:p>
          <a:p>
            <a:pPr lvl="1"/>
            <a:r>
              <a:rPr lang="en-US" dirty="0"/>
              <a:t>This strategy can be easily </a:t>
            </a:r>
            <a:r>
              <a:rPr lang="en-US" b="1" dirty="0">
                <a:solidFill>
                  <a:schemeClr val="accent6"/>
                </a:solidFill>
              </a:rPr>
              <a:t>implemented by using sorted FIFO </a:t>
            </a:r>
            <a:r>
              <a:rPr lang="en-US" dirty="0"/>
              <a:t>(First In First Out) queue. </a:t>
            </a:r>
          </a:p>
          <a:p>
            <a:pPr lvl="1"/>
            <a:r>
              <a:rPr lang="en-US" dirty="0"/>
              <a:t>All processes in a queue are </a:t>
            </a:r>
            <a:r>
              <a:rPr lang="en-US" b="1" dirty="0">
                <a:solidFill>
                  <a:schemeClr val="accent6"/>
                </a:solidFill>
              </a:rPr>
              <a:t>sorted in ascending order based on their required CPU bursts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When CPU becomes free, a process from the first position in a queue is selected to run.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3800" y="2102225"/>
            <a:ext cx="3429000" cy="6858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453064" y="2102225"/>
            <a:ext cx="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572000" y="2102225"/>
            <a:ext cx="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324600" y="2102225"/>
            <a:ext cx="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02281" y="2245070"/>
            <a:ext cx="73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Head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62800" y="2245070"/>
            <a:ext cx="64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48648" y="2252764"/>
            <a:ext cx="822960" cy="40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P1 </a:t>
            </a:r>
            <a:r>
              <a:rPr lang="en-US" dirty="0"/>
              <a:t>(2)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613742" y="2252764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P2 </a:t>
            </a:r>
            <a:r>
              <a:rPr lang="en-US" dirty="0"/>
              <a:t>(6)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5279" y="2260459"/>
            <a:ext cx="822960" cy="40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P3 </a:t>
            </a:r>
            <a:r>
              <a:rPr lang="en-US" dirty="0"/>
              <a:t>(3)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1" b="6234"/>
          <a:stretch/>
        </p:blipFill>
        <p:spPr>
          <a:xfrm>
            <a:off x="1225296" y="2002536"/>
            <a:ext cx="1005155" cy="8983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12016" y="1702115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Ready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05670" y="2245070"/>
            <a:ext cx="822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P0 </a:t>
            </a:r>
            <a:r>
              <a:rPr lang="en-US" dirty="0"/>
              <a:t>(4)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32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0.07031 -0.0013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-0.27487 -0.0011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8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  <p:bldP spid="11" grpId="0"/>
      <p:bldP spid="11" grpId="1"/>
      <p:bldP spid="12" grpId="0"/>
      <p:bldP spid="12" grpId="1"/>
      <p:bldP spid="14" grpId="0"/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Job First (SJF)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58826"/>
            <a:ext cx="11929641" cy="559056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Gantt Chart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Average Turnaround Time:	 (10+21+9+11)/4 	=	12.75 </a:t>
            </a:r>
            <a:r>
              <a:rPr lang="en-US" dirty="0" err="1"/>
              <a:t>ms.</a:t>
            </a:r>
            <a:endParaRPr lang="en-US" dirty="0"/>
          </a:p>
          <a:p>
            <a:r>
              <a:rPr lang="en-US" dirty="0"/>
              <a:t>Average Waiting Time:	 (0+15+7+7)/4  	=	7.25 </a:t>
            </a:r>
            <a:r>
              <a:rPr lang="en-US" dirty="0" err="1"/>
              <a:t>ms.</a:t>
            </a:r>
            <a:endParaRPr lang="en-US" dirty="0"/>
          </a:p>
        </p:txBody>
      </p: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423222" y="925219"/>
          <a:ext cx="4585654" cy="30175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41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0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Arrival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(T0)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Burst Time</a:t>
                      </a:r>
                    </a:p>
                    <a:p>
                      <a:pPr algn="ctr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l-GR" sz="24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Δ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012602" y="926587"/>
          <a:ext cx="1752918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Finish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(T1)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774090" y="926587"/>
          <a:ext cx="228600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Turnaround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(TAT = T1 - T0)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064539" y="926587"/>
          <a:ext cx="228600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Waiting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(WT = TAT - </a:t>
                      </a:r>
                      <a:r>
                        <a:rPr lang="el-GR" sz="24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Δ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012602" y="1753913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012602" y="2300432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012602" y="2847911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012602" y="3395169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774090" y="1753913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774090" y="2300432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774090" y="2847911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774090" y="3395169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064539" y="1753913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064539" y="2300432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064539" y="2847911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064539" y="3395169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Rectangle 32"/>
          <p:cNvSpPr/>
          <p:nvPr/>
        </p:nvSpPr>
        <p:spPr>
          <a:xfrm>
            <a:off x="3264848" y="4279900"/>
            <a:ext cx="2286000" cy="4572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12000" y="4277920"/>
            <a:ext cx="1371600" cy="4572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547939" y="4279900"/>
            <a:ext cx="457200" cy="4572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997600" y="4279900"/>
            <a:ext cx="914400" cy="4572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134056" y="4737100"/>
            <a:ext cx="31844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326418" y="4737100"/>
            <a:ext cx="4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92512" y="4737100"/>
            <a:ext cx="43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765800" y="4737100"/>
            <a:ext cx="43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67369" y="4737100"/>
            <a:ext cx="44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3264848" y="4279900"/>
            <a:ext cx="0" cy="4572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43539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Job First (SJF)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Less waiting time.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Good response for short processes.</a:t>
            </a:r>
            <a:endParaRPr lang="en-US" dirty="0"/>
          </a:p>
          <a:p>
            <a:r>
              <a:rPr lang="en-US" dirty="0"/>
              <a:t>Disadvantages </a:t>
            </a:r>
          </a:p>
          <a:p>
            <a:pPr lvl="1"/>
            <a:r>
              <a:rPr lang="en-US" dirty="0"/>
              <a:t>It is </a:t>
            </a:r>
            <a:r>
              <a:rPr lang="en-US" b="1" dirty="0">
                <a:solidFill>
                  <a:schemeClr val="accent6"/>
                </a:solidFill>
              </a:rPr>
              <a:t>difficult to estimate time required </a:t>
            </a:r>
            <a:r>
              <a:rPr lang="en-US" dirty="0"/>
              <a:t>to complete execution.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Starvation is possible for long process</a:t>
            </a:r>
            <a:r>
              <a:rPr lang="en-US" dirty="0"/>
              <a:t>. Long process may wait forever.</a:t>
            </a:r>
          </a:p>
          <a:p>
            <a:pPr lvl="2"/>
            <a:r>
              <a:rPr lang="en-US" dirty="0"/>
              <a:t>Starvation is the </a:t>
            </a:r>
            <a:r>
              <a:rPr lang="en-US" dirty="0">
                <a:solidFill>
                  <a:schemeClr val="accent6"/>
                </a:solidFill>
              </a:rPr>
              <a:t>problem that occurs when high priority processes keep executing and low priority processes get blocked for indefinite time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523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Shortest Remaining Time Next (SRTN)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– 14.3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4657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Remaining Time Next (SRTN)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criteria:</a:t>
            </a:r>
          </a:p>
          <a:p>
            <a:pPr lvl="1"/>
            <a:r>
              <a:rPr lang="en-US" dirty="0"/>
              <a:t>The process, </a:t>
            </a:r>
            <a:r>
              <a:rPr lang="en-US" b="1" dirty="0">
                <a:solidFill>
                  <a:schemeClr val="accent6"/>
                </a:solidFill>
              </a:rPr>
              <a:t>whose remaining run time is shortest, is served first</a:t>
            </a:r>
            <a:r>
              <a:rPr lang="en-US" dirty="0"/>
              <a:t>. This is a </a:t>
            </a:r>
            <a:r>
              <a:rPr lang="en-US" b="1" dirty="0">
                <a:solidFill>
                  <a:schemeClr val="accent6"/>
                </a:solidFill>
              </a:rPr>
              <a:t>preemptive version of SJF </a:t>
            </a:r>
            <a:r>
              <a:rPr lang="en-US" dirty="0"/>
              <a:t>scheduling.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Decision Mode: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Preemptive</a:t>
            </a:r>
            <a:r>
              <a:rPr lang="en-US" dirty="0"/>
              <a:t>: </a:t>
            </a:r>
            <a:r>
              <a:rPr lang="en-US" b="1" dirty="0">
                <a:solidFill>
                  <a:schemeClr val="accent6"/>
                </a:solidFill>
              </a:rPr>
              <a:t>When a new process arrives, its total time is compared to the current process remaining run time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If the </a:t>
            </a:r>
            <a:r>
              <a:rPr lang="en-US" b="1" dirty="0">
                <a:solidFill>
                  <a:schemeClr val="accent6"/>
                </a:solidFill>
              </a:rPr>
              <a:t>new process needs less time to finish than the current process, the current process is suspended and the new job is started</a:t>
            </a:r>
            <a:r>
              <a:rPr lang="en-US" dirty="0"/>
              <a:t>.</a:t>
            </a:r>
          </a:p>
          <a:p>
            <a:r>
              <a:rPr lang="en-US" dirty="0"/>
              <a:t>Implementation:</a:t>
            </a:r>
          </a:p>
          <a:p>
            <a:pPr lvl="1"/>
            <a:r>
              <a:rPr lang="en-US" dirty="0"/>
              <a:t>This strategy can also be implemented by using </a:t>
            </a:r>
            <a:r>
              <a:rPr lang="en-US" b="1" dirty="0">
                <a:solidFill>
                  <a:schemeClr val="accent6"/>
                </a:solidFill>
              </a:rPr>
              <a:t>sorted FIFO queue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All processes in a queue are </a:t>
            </a:r>
            <a:r>
              <a:rPr lang="en-US" b="1" dirty="0">
                <a:solidFill>
                  <a:schemeClr val="accent6"/>
                </a:solidFill>
              </a:rPr>
              <a:t>sorted in ascending order on their remaining run time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When CPU becomes free, a process from the first position in a queue is selected to run.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3800" y="2303930"/>
            <a:ext cx="3429000" cy="6858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453064" y="2303930"/>
            <a:ext cx="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572000" y="2303930"/>
            <a:ext cx="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324600" y="2303930"/>
            <a:ext cx="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02281" y="2446775"/>
            <a:ext cx="73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Head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62800" y="2446775"/>
            <a:ext cx="64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48648" y="2454469"/>
            <a:ext cx="822960" cy="40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P1 </a:t>
            </a:r>
            <a:r>
              <a:rPr lang="en-US" dirty="0"/>
              <a:t>(2)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613742" y="2454469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P2 </a:t>
            </a:r>
            <a:r>
              <a:rPr lang="en-US" dirty="0"/>
              <a:t>(6)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5279" y="2462164"/>
            <a:ext cx="822960" cy="40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P3 </a:t>
            </a:r>
            <a:r>
              <a:rPr lang="en-US" dirty="0"/>
              <a:t>(1)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1" b="6234"/>
          <a:stretch/>
        </p:blipFill>
        <p:spPr>
          <a:xfrm>
            <a:off x="1227957" y="2201848"/>
            <a:ext cx="1005155" cy="8983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12016" y="190382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Ready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05830" y="2444549"/>
            <a:ext cx="777240" cy="40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P0 </a:t>
            </a:r>
            <a:r>
              <a:rPr lang="en-US" dirty="0"/>
              <a:t>(2)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9690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0.07031 -0.00139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0.20755 0.0013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-0.48542 -0.003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71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  <p:bldP spid="11" grpId="0"/>
      <p:bldP spid="11" grpId="1"/>
      <p:bldP spid="12" grpId="0"/>
      <p:bldP spid="12" grpId="1"/>
      <p:bldP spid="14" grpId="0"/>
      <p:bldP spid="15" grpId="0"/>
      <p:bldP spid="15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Remaining Time Next (SRTN)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Gantt Chart</a:t>
            </a:r>
          </a:p>
          <a:p>
            <a:endParaRPr lang="en-US" dirty="0"/>
          </a:p>
          <a:p>
            <a:r>
              <a:rPr lang="en-US" dirty="0"/>
              <a:t>Average Turnaround Time:     10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Average Waiting Time:            4.5 </a:t>
            </a:r>
            <a:r>
              <a:rPr lang="en-US" dirty="0" err="1"/>
              <a:t>ms</a:t>
            </a:r>
            <a:endParaRPr lang="en-US" dirty="0"/>
          </a:p>
        </p:txBody>
      </p: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423222" y="925219"/>
          <a:ext cx="4585654" cy="30175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41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0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Arrival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(T0)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Burst Time</a:t>
                      </a:r>
                    </a:p>
                    <a:p>
                      <a:pPr algn="ctr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l-GR" sz="24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Δ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012602" y="926587"/>
          <a:ext cx="1752918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Finish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(T1)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774090" y="926587"/>
          <a:ext cx="228600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Turnaround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(TAT = T1 - T0)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064539" y="926587"/>
          <a:ext cx="228600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Waiting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(WT = TAT - </a:t>
                      </a:r>
                      <a:r>
                        <a:rPr lang="el-GR" sz="24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Δ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012602" y="1753913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012602" y="2300432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012602" y="2847911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012601" y="3395169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774090" y="1753913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774090" y="2300432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774090" y="2847911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774090" y="3395169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064539" y="1753913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064539" y="2300432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064539" y="2847911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064539" y="3395169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" name="Rectangle 45"/>
          <p:cNvSpPr/>
          <p:nvPr/>
        </p:nvSpPr>
        <p:spPr>
          <a:xfrm>
            <a:off x="9499809" y="4166994"/>
            <a:ext cx="1371600" cy="44726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694011" y="4166994"/>
            <a:ext cx="914400" cy="44726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981350" y="4615428"/>
            <a:ext cx="31844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439393" y="4621262"/>
            <a:ext cx="30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645655" y="4621262"/>
            <a:ext cx="44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134998" y="4163087"/>
            <a:ext cx="457200" cy="455074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449517" y="4621262"/>
            <a:ext cx="28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599198" y="4164941"/>
            <a:ext cx="547049" cy="451366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003065" y="4621262"/>
            <a:ext cx="28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146247" y="4164941"/>
            <a:ext cx="547049" cy="451366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556437" y="4621262"/>
            <a:ext cx="28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592200" y="4166994"/>
            <a:ext cx="914400" cy="44726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264389" y="4621262"/>
            <a:ext cx="48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graphicFrame>
        <p:nvGraphicFramePr>
          <p:cNvPr id="60" name="Table 59"/>
          <p:cNvGraphicFramePr>
            <a:graphicFrameLocks noGrp="1"/>
          </p:cNvGraphicFramePr>
          <p:nvPr/>
        </p:nvGraphicFramePr>
        <p:xfrm>
          <a:off x="5760644" y="4947834"/>
          <a:ext cx="249983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Remaining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1" name="Table 60"/>
          <p:cNvGraphicFramePr>
            <a:graphicFrameLocks noGrp="1"/>
          </p:cNvGraphicFramePr>
          <p:nvPr/>
        </p:nvGraphicFramePr>
        <p:xfrm>
          <a:off x="6299730" y="4966031"/>
          <a:ext cx="249983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Remaining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2" name="Table 61"/>
          <p:cNvGraphicFramePr>
            <a:graphicFrameLocks noGrp="1"/>
          </p:cNvGraphicFramePr>
          <p:nvPr/>
        </p:nvGraphicFramePr>
        <p:xfrm>
          <a:off x="6865127" y="4958069"/>
          <a:ext cx="249983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Remaining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3" name="Table 62"/>
          <p:cNvGraphicFramePr>
            <a:graphicFrameLocks noGrp="1"/>
          </p:cNvGraphicFramePr>
          <p:nvPr/>
        </p:nvGraphicFramePr>
        <p:xfrm>
          <a:off x="7747888" y="4977404"/>
          <a:ext cx="249983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Remaining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/>
        </p:nvGraphicFramePr>
        <p:xfrm>
          <a:off x="8592200" y="4987639"/>
          <a:ext cx="249983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Remaining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5" name="Straight Connector 64"/>
          <p:cNvCxnSpPr/>
          <p:nvPr/>
        </p:nvCxnSpPr>
        <p:spPr>
          <a:xfrm>
            <a:off x="6136161" y="4165600"/>
            <a:ext cx="0" cy="4572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1624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/>
      <p:bldP spid="49" grpId="0"/>
      <p:bldP spid="50" grpId="0"/>
      <p:bldP spid="52" grpId="0" animBg="1"/>
      <p:bldP spid="53" grpId="0"/>
      <p:bldP spid="54" grpId="0" animBg="1"/>
      <p:bldP spid="55" grpId="0"/>
      <p:bldP spid="56" grpId="0" animBg="1"/>
      <p:bldP spid="57" grpId="0"/>
      <p:bldP spid="58" grpId="0" animBg="1"/>
      <p:bldP spid="5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Remaining Time Next (SRTN)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Less waiting time.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Quite good response for short processes.</a:t>
            </a:r>
            <a:endParaRPr lang="en-US" dirty="0"/>
          </a:p>
          <a:p>
            <a:r>
              <a:rPr lang="en-US" dirty="0"/>
              <a:t>Disadvantages </a:t>
            </a:r>
          </a:p>
          <a:p>
            <a:pPr lvl="1"/>
            <a:r>
              <a:rPr lang="en-US" dirty="0"/>
              <a:t>It is </a:t>
            </a:r>
            <a:r>
              <a:rPr lang="en-US" b="1" dirty="0">
                <a:solidFill>
                  <a:schemeClr val="accent6"/>
                </a:solidFill>
              </a:rPr>
              <a:t>difficult to estimate time required </a:t>
            </a:r>
            <a:r>
              <a:rPr lang="en-US" dirty="0"/>
              <a:t>to complete execution.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Starvation is possible for long process</a:t>
            </a:r>
            <a:r>
              <a:rPr lang="en-US" dirty="0"/>
              <a:t>. Long process may wait forever.</a:t>
            </a:r>
          </a:p>
          <a:p>
            <a:pPr lvl="2"/>
            <a:r>
              <a:rPr lang="en-US" dirty="0"/>
              <a:t>Starvation is the </a:t>
            </a:r>
            <a:r>
              <a:rPr lang="en-US" dirty="0">
                <a:solidFill>
                  <a:schemeClr val="accent6"/>
                </a:solidFill>
              </a:rPr>
              <a:t>problem that occurs when high priority processes keep executing and low priority processes get blocked for indefinite time</a:t>
            </a:r>
            <a:r>
              <a:rPr lang="en-US" dirty="0"/>
              <a:t>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Context switch overhead is there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623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Round Robin (RR)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– 14.4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691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Robin (RR)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Selection criteria:</a:t>
            </a:r>
          </a:p>
          <a:p>
            <a:pPr lvl="1"/>
            <a:r>
              <a:rPr lang="en-US" sz="2000" dirty="0"/>
              <a:t>Each selected process is </a:t>
            </a:r>
            <a:r>
              <a:rPr lang="en-US" sz="2000" b="1" dirty="0">
                <a:solidFill>
                  <a:schemeClr val="accent6"/>
                </a:solidFill>
              </a:rPr>
              <a:t>assigned a time interval, called time quantum or time slice</a:t>
            </a:r>
            <a:r>
              <a:rPr lang="en-US" sz="2000" dirty="0"/>
              <a:t>. </a:t>
            </a:r>
          </a:p>
          <a:p>
            <a:pPr lvl="1"/>
            <a:r>
              <a:rPr lang="en-US" sz="2000" dirty="0"/>
              <a:t>Process is </a:t>
            </a:r>
            <a:r>
              <a:rPr lang="en-US" sz="2000" b="1" dirty="0">
                <a:solidFill>
                  <a:schemeClr val="accent6"/>
                </a:solidFill>
              </a:rPr>
              <a:t>allowed to run only for this time interval</a:t>
            </a:r>
            <a:r>
              <a:rPr lang="en-US" sz="2000" dirty="0"/>
              <a:t>. </a:t>
            </a:r>
          </a:p>
          <a:p>
            <a:pPr lvl="1"/>
            <a:r>
              <a:rPr lang="en-US" sz="2000" dirty="0"/>
              <a:t>Here, two things are possible:  </a:t>
            </a:r>
          </a:p>
          <a:p>
            <a:pPr lvl="1"/>
            <a:r>
              <a:rPr lang="en-US" sz="2000" dirty="0"/>
              <a:t>First, </a:t>
            </a:r>
            <a:r>
              <a:rPr lang="en-US" sz="2000" b="1" dirty="0">
                <a:solidFill>
                  <a:schemeClr val="accent6"/>
                </a:solidFill>
              </a:rPr>
              <a:t>process is either blocked or terminated before the quantum has elapsed</a:t>
            </a:r>
            <a:r>
              <a:rPr lang="en-US" sz="2000" dirty="0"/>
              <a:t>. In this case the </a:t>
            </a:r>
            <a:r>
              <a:rPr lang="en-US" sz="2000" b="1" dirty="0">
                <a:solidFill>
                  <a:schemeClr val="accent6"/>
                </a:solidFill>
              </a:rPr>
              <a:t>CPU switching is done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accent6"/>
                </a:solidFill>
              </a:rPr>
              <a:t>another process is scheduled </a:t>
            </a:r>
            <a:r>
              <a:rPr lang="en-US" sz="2000" dirty="0"/>
              <a:t>to run. 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Second, </a:t>
            </a:r>
            <a:r>
              <a:rPr lang="en-US" sz="2000" b="1" dirty="0">
                <a:solidFill>
                  <a:schemeClr val="accent6"/>
                </a:solidFill>
              </a:rPr>
              <a:t>process needs CPU burst longer than time quantum</a:t>
            </a:r>
            <a:r>
              <a:rPr lang="en-US" sz="2000" dirty="0"/>
              <a:t>. In this case, process is </a:t>
            </a:r>
            <a:r>
              <a:rPr lang="en-US" sz="2000" b="1" dirty="0">
                <a:solidFill>
                  <a:schemeClr val="accent6"/>
                </a:solidFill>
              </a:rPr>
              <a:t>running at the end of the time quantum</a:t>
            </a:r>
            <a:r>
              <a:rPr lang="en-US" sz="2000" dirty="0"/>
              <a:t>. </a:t>
            </a:r>
          </a:p>
          <a:p>
            <a:pPr lvl="1"/>
            <a:r>
              <a:rPr lang="en-US" sz="2000" dirty="0"/>
              <a:t>Now, it will be </a:t>
            </a:r>
            <a:r>
              <a:rPr lang="en-US" sz="2000" b="1" dirty="0">
                <a:solidFill>
                  <a:schemeClr val="accent6"/>
                </a:solidFill>
              </a:rPr>
              <a:t>preempted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accent6"/>
                </a:solidFill>
              </a:rPr>
              <a:t>moved to the end of the queue</a:t>
            </a:r>
            <a:r>
              <a:rPr lang="en-US" sz="2000" dirty="0"/>
              <a:t>. </a:t>
            </a:r>
          </a:p>
          <a:p>
            <a:pPr lvl="1"/>
            <a:r>
              <a:rPr lang="en-US" sz="2000" dirty="0"/>
              <a:t>CPU will be </a:t>
            </a:r>
            <a:r>
              <a:rPr lang="en-US" sz="2000" b="1" dirty="0">
                <a:solidFill>
                  <a:schemeClr val="accent6"/>
                </a:solidFill>
              </a:rPr>
              <a:t>allocated to another process</a:t>
            </a:r>
            <a:r>
              <a:rPr lang="en-US" sz="2000" dirty="0"/>
              <a:t>. </a:t>
            </a:r>
          </a:p>
          <a:p>
            <a:pPr lvl="1"/>
            <a:r>
              <a:rPr lang="en-US" sz="2000" dirty="0"/>
              <a:t>Here, </a:t>
            </a:r>
            <a:r>
              <a:rPr lang="en-US" sz="2000" b="1" dirty="0">
                <a:solidFill>
                  <a:schemeClr val="accent6"/>
                </a:solidFill>
              </a:rPr>
              <a:t>length of time quantum is critical to determine</a:t>
            </a:r>
            <a:r>
              <a:rPr lang="en-US" dirty="0"/>
              <a:t>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89294" y="3191436"/>
            <a:ext cx="3429000" cy="6858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708558" y="3191436"/>
            <a:ext cx="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827494" y="3191436"/>
            <a:ext cx="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580094" y="3191436"/>
            <a:ext cx="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257775" y="3334281"/>
            <a:ext cx="73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Head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18294" y="3334281"/>
            <a:ext cx="64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Tail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04142" y="3341975"/>
            <a:ext cx="822960" cy="40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P1 </a:t>
            </a:r>
            <a:r>
              <a:rPr lang="en-US" dirty="0"/>
              <a:t>(2)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4869236" y="3341975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P2 </a:t>
            </a:r>
            <a:r>
              <a:rPr lang="en-US" dirty="0"/>
              <a:t>(6)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20773" y="3349670"/>
            <a:ext cx="822960" cy="40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P3 </a:t>
            </a:r>
            <a:r>
              <a:rPr lang="en-US" dirty="0"/>
              <a:t>(1)</a:t>
            </a:r>
            <a:endParaRPr lang="en-US" sz="2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1" b="6234"/>
          <a:stretch/>
        </p:blipFill>
        <p:spPr>
          <a:xfrm>
            <a:off x="1489789" y="2979814"/>
            <a:ext cx="1005155" cy="89837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205884" y="2808150"/>
            <a:ext cx="3017520" cy="40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Ready queue &amp; Quantum = 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61324" y="3332055"/>
            <a:ext cx="777240" cy="40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P0 </a:t>
            </a:r>
            <a:r>
              <a:rPr lang="en-US" dirty="0"/>
              <a:t>(2)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4205884" y="5417278"/>
            <a:ext cx="3017520" cy="40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Ready queue &amp; Quantum = 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989294" y="5802892"/>
            <a:ext cx="3429000" cy="6858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5708558" y="5802892"/>
            <a:ext cx="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827494" y="5802892"/>
            <a:ext cx="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580094" y="5802892"/>
            <a:ext cx="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257775" y="5945737"/>
            <a:ext cx="73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Head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18294" y="5945737"/>
            <a:ext cx="64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Tail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004142" y="5953431"/>
            <a:ext cx="822960" cy="40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P1 </a:t>
            </a:r>
            <a:r>
              <a:rPr lang="en-US" dirty="0"/>
              <a:t>(2)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4869236" y="5953431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P2 </a:t>
            </a:r>
            <a:r>
              <a:rPr lang="en-US" dirty="0"/>
              <a:t>(6)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220773" y="5961126"/>
            <a:ext cx="822960" cy="40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P3 </a:t>
            </a:r>
            <a:r>
              <a:rPr lang="en-US" dirty="0"/>
              <a:t>(1)</a:t>
            </a:r>
            <a:endParaRPr lang="en-US" sz="20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1" b="6234"/>
          <a:stretch/>
        </p:blipFill>
        <p:spPr>
          <a:xfrm>
            <a:off x="1483451" y="5700810"/>
            <a:ext cx="1005155" cy="89837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205884" y="5419606"/>
            <a:ext cx="3017520" cy="40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Ready queue &amp; Quantum = 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61324" y="5943511"/>
            <a:ext cx="777240" cy="40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P0 </a:t>
            </a:r>
            <a:r>
              <a:rPr lang="en-US" dirty="0"/>
              <a:t>(1)</a:t>
            </a:r>
            <a:endParaRPr lang="en-US" sz="2000" dirty="0"/>
          </a:p>
        </p:txBody>
      </p:sp>
      <p:sp>
        <p:nvSpPr>
          <p:cNvPr id="54" name="TextBox 53"/>
          <p:cNvSpPr txBox="1"/>
          <p:nvPr/>
        </p:nvSpPr>
        <p:spPr>
          <a:xfrm>
            <a:off x="2359167" y="5953431"/>
            <a:ext cx="777240" cy="40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P0 </a:t>
            </a:r>
            <a:r>
              <a:rPr lang="en-US" dirty="0"/>
              <a:t>(4)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966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0.20364 -0.00278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5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-0.13763 -0.00093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8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-0.20364 -0.00278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2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34896 0.00047 " pathEditMode="relative" rAng="0" ptsTypes="AA">
                                      <p:cBhvr>
                                        <p:cTn id="16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6 L -0.13763 -0.00092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8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1" grpId="0"/>
      <p:bldP spid="22" grpId="0"/>
      <p:bldP spid="22" grpId="1"/>
      <p:bldP spid="22" grpId="2"/>
      <p:bldP spid="23" grpId="0"/>
      <p:bldP spid="24" grpId="0"/>
      <p:bldP spid="24" grpId="1"/>
      <p:bldP spid="26" grpId="0"/>
      <p:bldP spid="27" grpId="0"/>
      <p:bldP spid="27" grpId="1"/>
      <p:bldP spid="41" grpId="0"/>
      <p:bldP spid="42" grpId="0" animBg="1"/>
      <p:bldP spid="46" grpId="0"/>
      <p:bldP spid="47" grpId="0"/>
      <p:bldP spid="48" grpId="0"/>
      <p:bldP spid="48" grpId="1"/>
      <p:bldP spid="48" grpId="2"/>
      <p:bldP spid="48" grpId="3"/>
      <p:bldP spid="49" grpId="0"/>
      <p:bldP spid="50" grpId="0"/>
      <p:bldP spid="50" grpId="1"/>
      <p:bldP spid="52" grpId="0"/>
      <p:bldP spid="53" grpId="0"/>
      <p:bldP spid="53" grpId="1"/>
      <p:bldP spid="54" grpId="0"/>
      <p:bldP spid="5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real </a:t>
            </a:r>
            <a:r>
              <a:rPr lang="en-US" b="1" dirty="0">
                <a:solidFill>
                  <a:schemeClr val="accent6"/>
                </a:solidFill>
              </a:rPr>
              <a:t>CPU switches </a:t>
            </a:r>
            <a:r>
              <a:rPr lang="en-US" dirty="0"/>
              <a:t>back and forth from process to process. </a:t>
            </a:r>
          </a:p>
          <a:p>
            <a:r>
              <a:rPr lang="en-US" dirty="0"/>
              <a:t>This </a:t>
            </a:r>
            <a:r>
              <a:rPr lang="en-US" b="1" dirty="0">
                <a:solidFill>
                  <a:schemeClr val="accent6"/>
                </a:solidFill>
              </a:rPr>
              <a:t>rapid switching back and forth is called multiprogramming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number of processes loaded simultaneously in memory </a:t>
            </a:r>
            <a:r>
              <a:rPr lang="en-US" dirty="0"/>
              <a:t>is called degree of multiprogramming.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3" t="8163"/>
          <a:stretch/>
        </p:blipFill>
        <p:spPr>
          <a:xfrm>
            <a:off x="6891032" y="2590800"/>
            <a:ext cx="5108222" cy="381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04" y="2711450"/>
            <a:ext cx="4165402" cy="234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3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Robin (RR)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Mode: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Preemptive</a:t>
            </a:r>
            <a:r>
              <a:rPr lang="en-US" dirty="0"/>
              <a:t>: </a:t>
            </a:r>
            <a:r>
              <a:rPr lang="en-US" b="1" dirty="0">
                <a:solidFill>
                  <a:schemeClr val="accent6"/>
                </a:solidFill>
              </a:rPr>
              <a:t>When a new process arrives, its total time is compared to the current process remaining run time</a:t>
            </a:r>
            <a:r>
              <a:rPr lang="en-US" dirty="0"/>
              <a:t>.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Selection of new job is as per FCFS</a:t>
            </a:r>
            <a:r>
              <a:rPr lang="en-US" dirty="0"/>
              <a:t> scheduling algorithm.</a:t>
            </a:r>
          </a:p>
          <a:p>
            <a:r>
              <a:rPr lang="en-US" dirty="0"/>
              <a:t>Implementation:</a:t>
            </a:r>
          </a:p>
          <a:p>
            <a:pPr lvl="1"/>
            <a:r>
              <a:rPr lang="en-US" dirty="0"/>
              <a:t>This strategy can be implemented by using </a:t>
            </a:r>
            <a:r>
              <a:rPr lang="en-US" b="1" dirty="0">
                <a:solidFill>
                  <a:schemeClr val="accent6"/>
                </a:solidFill>
              </a:rPr>
              <a:t>circular FIFO queue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If any process comes, or process releases CPU, or process is preempted. It is moved to the end of the queue. </a:t>
            </a:r>
          </a:p>
          <a:p>
            <a:pPr lvl="1"/>
            <a:r>
              <a:rPr lang="en-US" dirty="0"/>
              <a:t>When CPU becomes free, a process from the first position in a queue is selected to run.</a:t>
            </a:r>
          </a:p>
        </p:txBody>
      </p:sp>
    </p:spTree>
    <p:extLst>
      <p:ext uri="{BB962C8B-B14F-4D97-AF65-F5344CB8AC3E}">
        <p14:creationId xmlns:p14="http://schemas.microsoft.com/office/powerpoint/2010/main" val="34558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Robin (RR)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Gantt Chart </a:t>
            </a:r>
          </a:p>
          <a:p>
            <a:pPr marL="830262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Quantum time is 4 </a:t>
            </a:r>
            <a:r>
              <a:rPr lang="en-US" sz="1400" dirty="0" err="1"/>
              <a:t>ms</a:t>
            </a:r>
            <a:r>
              <a:rPr lang="en-US" sz="1400" dirty="0"/>
              <a:t> &amp; </a:t>
            </a:r>
          </a:p>
          <a:p>
            <a:pPr marL="830262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Context switch overhead is 1 </a:t>
            </a:r>
            <a:r>
              <a:rPr lang="en-US" sz="1400" dirty="0" err="1"/>
              <a:t>ms</a:t>
            </a:r>
            <a:endParaRPr lang="en-US" sz="1400" dirty="0"/>
          </a:p>
          <a:p>
            <a:r>
              <a:rPr lang="en-US" dirty="0"/>
              <a:t>Avg. Turnaround Time:  19.5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Avg. Waiting Time:         14 </a:t>
            </a:r>
            <a:r>
              <a:rPr lang="en-US" dirty="0" err="1"/>
              <a:t>ms</a:t>
            </a:r>
            <a:endParaRPr lang="en-US" dirty="0"/>
          </a:p>
        </p:txBody>
      </p: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423222" y="850269"/>
          <a:ext cx="4585654" cy="30175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41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0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Arrival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(T0)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Burst Time</a:t>
                      </a:r>
                    </a:p>
                    <a:p>
                      <a:pPr algn="ctr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l-GR" sz="24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Δ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012602" y="851637"/>
          <a:ext cx="1752918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Finish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(T1)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774090" y="851637"/>
          <a:ext cx="228600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Turnaround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(TAT = T1 - T0)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064539" y="851637"/>
          <a:ext cx="228600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Waiting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(WT = TAT - </a:t>
                      </a:r>
                      <a:r>
                        <a:rPr lang="el-GR" sz="24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Δ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012602" y="1678963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012602" y="2225482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012602" y="2772961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012601" y="3320219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774090" y="1678963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774090" y="2225482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774090" y="2772961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6774090" y="3320219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064539" y="1678963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064539" y="2225482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064539" y="2772961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064539" y="3320219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392527" y="4419339"/>
            <a:ext cx="31844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4552207" y="3969080"/>
            <a:ext cx="0" cy="4572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552185" y="3974050"/>
            <a:ext cx="914400" cy="44726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466563" y="3974050"/>
            <a:ext cx="288364" cy="44726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312279" y="4419339"/>
            <a:ext cx="30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606636" y="4419339"/>
            <a:ext cx="30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754905" y="3974050"/>
            <a:ext cx="914400" cy="44726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669283" y="3974096"/>
            <a:ext cx="288364" cy="447169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517773" y="4419339"/>
            <a:ext cx="30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28361" y="4419339"/>
            <a:ext cx="463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957625" y="3974050"/>
            <a:ext cx="511624" cy="44726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469227" y="3974096"/>
            <a:ext cx="288364" cy="447169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7253136" y="4419339"/>
            <a:ext cx="42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538018" y="4419339"/>
            <a:ext cx="463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757569" y="3974050"/>
            <a:ext cx="914400" cy="44726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671947" y="3974096"/>
            <a:ext cx="288364" cy="447169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8445168" y="4419339"/>
            <a:ext cx="42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746076" y="4419339"/>
            <a:ext cx="463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960289" y="3974050"/>
            <a:ext cx="914400" cy="44726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77" name="Rectangle 76"/>
          <p:cNvSpPr/>
          <p:nvPr/>
        </p:nvSpPr>
        <p:spPr>
          <a:xfrm>
            <a:off x="9874667" y="3974096"/>
            <a:ext cx="288364" cy="447169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9643556" y="4419339"/>
            <a:ext cx="42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950814" y="4419339"/>
            <a:ext cx="463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0163009" y="3974050"/>
            <a:ext cx="511624" cy="44726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0674611" y="3974096"/>
            <a:ext cx="288364" cy="447169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0444822" y="4419339"/>
            <a:ext cx="42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748274" y="4419339"/>
            <a:ext cx="463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0962952" y="3974050"/>
            <a:ext cx="511624" cy="44726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1268616" y="4419339"/>
            <a:ext cx="42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</a:p>
        </p:txBody>
      </p:sp>
      <p:graphicFrame>
        <p:nvGraphicFramePr>
          <p:cNvPr id="86" name="Table 85"/>
          <p:cNvGraphicFramePr>
            <a:graphicFrameLocks noGrp="1"/>
          </p:cNvGraphicFramePr>
          <p:nvPr/>
        </p:nvGraphicFramePr>
        <p:xfrm>
          <a:off x="4606799" y="4736768"/>
          <a:ext cx="249983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Remaining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7" name="Table 86"/>
          <p:cNvGraphicFramePr>
            <a:graphicFrameLocks noGrp="1"/>
          </p:cNvGraphicFramePr>
          <p:nvPr/>
        </p:nvGraphicFramePr>
        <p:xfrm>
          <a:off x="5769132" y="4736768"/>
          <a:ext cx="249983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Remaining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/>
        </p:nvGraphicFramePr>
        <p:xfrm>
          <a:off x="6513982" y="4736768"/>
          <a:ext cx="249983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Remaining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/>
        </p:nvGraphicFramePr>
        <p:xfrm>
          <a:off x="7752024" y="4736768"/>
          <a:ext cx="249983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Remaining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0" name="Table 89"/>
          <p:cNvGraphicFramePr>
            <a:graphicFrameLocks noGrp="1"/>
          </p:cNvGraphicFramePr>
          <p:nvPr/>
        </p:nvGraphicFramePr>
        <p:xfrm>
          <a:off x="8957795" y="4736768"/>
          <a:ext cx="249983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Remaining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1" name="Table 90"/>
          <p:cNvGraphicFramePr>
            <a:graphicFrameLocks noGrp="1"/>
          </p:cNvGraphicFramePr>
          <p:nvPr/>
        </p:nvGraphicFramePr>
        <p:xfrm>
          <a:off x="9722352" y="4736768"/>
          <a:ext cx="23905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Remaining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26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 animBg="1"/>
      <p:bldP spid="42" grpId="0" animBg="1"/>
      <p:bldP spid="43" grpId="0"/>
      <p:bldP spid="44" grpId="0"/>
      <p:bldP spid="45" grpId="0" animBg="1"/>
      <p:bldP spid="51" grpId="0" animBg="1"/>
      <p:bldP spid="66" grpId="0"/>
      <p:bldP spid="67" grpId="0"/>
      <p:bldP spid="68" grpId="0" animBg="1"/>
      <p:bldP spid="69" grpId="0" animBg="1"/>
      <p:bldP spid="70" grpId="0"/>
      <p:bldP spid="71" grpId="0"/>
      <p:bldP spid="72" grpId="0" animBg="1"/>
      <p:bldP spid="73" grpId="0" animBg="1"/>
      <p:bldP spid="74" grpId="0"/>
      <p:bldP spid="75" grpId="0"/>
      <p:bldP spid="76" grpId="0" animBg="1"/>
      <p:bldP spid="77" grpId="0" animBg="1"/>
      <p:bldP spid="78" grpId="0"/>
      <p:bldP spid="79" grpId="0"/>
      <p:bldP spid="80" grpId="0" animBg="1"/>
      <p:bldP spid="81" grpId="0" animBg="1"/>
      <p:bldP spid="82" grpId="0"/>
      <p:bldP spid="83" grpId="0"/>
      <p:bldP spid="84" grpId="0" animBg="1"/>
      <p:bldP spid="8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Robin (RR)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Simplest, fairest and most widely used algorithms.</a:t>
            </a:r>
          </a:p>
          <a:p>
            <a:r>
              <a:rPr lang="en-US" dirty="0"/>
              <a:t>Disadvantages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Context switch overhead is there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Its performance heavily depends on </a:t>
            </a:r>
            <a:r>
              <a:rPr lang="en-US" b="1" dirty="0">
                <a:solidFill>
                  <a:schemeClr val="accent6"/>
                </a:solidFill>
              </a:rPr>
              <a:t>time quantum. Determination of time quantum is too critical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If it is </a:t>
            </a:r>
            <a:r>
              <a:rPr lang="en-US" dirty="0">
                <a:solidFill>
                  <a:schemeClr val="accent6"/>
                </a:solidFill>
              </a:rPr>
              <a:t>too short</a:t>
            </a:r>
            <a:r>
              <a:rPr lang="en-US" dirty="0"/>
              <a:t>, it </a:t>
            </a:r>
            <a:r>
              <a:rPr lang="en-US" dirty="0">
                <a:solidFill>
                  <a:schemeClr val="accent6"/>
                </a:solidFill>
              </a:rPr>
              <a:t>causes frequent context switches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lowers CPU efficiency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If it is </a:t>
            </a:r>
            <a:r>
              <a:rPr lang="en-US" dirty="0">
                <a:solidFill>
                  <a:schemeClr val="accent6"/>
                </a:solidFill>
              </a:rPr>
              <a:t>too long</a:t>
            </a:r>
            <a:r>
              <a:rPr lang="en-US" dirty="0"/>
              <a:t>, it </a:t>
            </a:r>
            <a:r>
              <a:rPr lang="en-US" dirty="0">
                <a:solidFill>
                  <a:schemeClr val="accent6"/>
                </a:solidFill>
              </a:rPr>
              <a:t>causes poor response </a:t>
            </a:r>
            <a:r>
              <a:rPr lang="en-US" dirty="0"/>
              <a:t>for </a:t>
            </a:r>
            <a:r>
              <a:rPr lang="en-US" dirty="0">
                <a:solidFill>
                  <a:schemeClr val="accent6"/>
                </a:solidFill>
              </a:rPr>
              <a:t>short interactive process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669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Priority </a:t>
            </a:r>
            <a:b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</a:br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(Non-Preemptive Priority)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– 14.5.1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763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Non-Preemptive Priority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criteria:</a:t>
            </a:r>
          </a:p>
          <a:p>
            <a:pPr lvl="1"/>
            <a:r>
              <a:rPr lang="en-US" dirty="0"/>
              <a:t>The process, that </a:t>
            </a:r>
            <a:r>
              <a:rPr lang="en-US" b="1" dirty="0">
                <a:solidFill>
                  <a:schemeClr val="accent6"/>
                </a:solidFill>
              </a:rPr>
              <a:t>has highest priority, is served first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Decision Mode: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Non preemptive</a:t>
            </a:r>
            <a:r>
              <a:rPr lang="en-US" dirty="0"/>
              <a:t>: </a:t>
            </a:r>
            <a:r>
              <a:rPr lang="en-US" b="1" dirty="0">
                <a:solidFill>
                  <a:schemeClr val="accent6"/>
                </a:solidFill>
              </a:rPr>
              <a:t>Once a process is selected, it runs until it is blocked </a:t>
            </a:r>
            <a:r>
              <a:rPr lang="en-US" dirty="0"/>
              <a:t>for an I/O or some other event or it is terminated.</a:t>
            </a:r>
          </a:p>
          <a:p>
            <a:r>
              <a:rPr lang="en-US" dirty="0"/>
              <a:t>Implementation:</a:t>
            </a:r>
          </a:p>
          <a:p>
            <a:pPr lvl="1"/>
            <a:r>
              <a:rPr lang="en-US" dirty="0"/>
              <a:t>This strategy can also be implemented by using </a:t>
            </a:r>
            <a:r>
              <a:rPr lang="en-US" b="1" dirty="0">
                <a:solidFill>
                  <a:schemeClr val="accent6"/>
                </a:solidFill>
              </a:rPr>
              <a:t>sorted FIFO queue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All processes in a queue are </a:t>
            </a:r>
            <a:r>
              <a:rPr lang="en-US" b="1" dirty="0">
                <a:solidFill>
                  <a:schemeClr val="accent6"/>
                </a:solidFill>
              </a:rPr>
              <a:t>sorted based on their priority with highest priority process at front end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When CPU becomes free, a process from the first position in a queue is selected to run.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3800" y="2004130"/>
            <a:ext cx="3429000" cy="6858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453064" y="2004130"/>
            <a:ext cx="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572000" y="2004130"/>
            <a:ext cx="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324600" y="2004130"/>
            <a:ext cx="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02281" y="2146975"/>
            <a:ext cx="73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Head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62800" y="2146975"/>
            <a:ext cx="64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48648" y="2154669"/>
            <a:ext cx="822960" cy="40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P1 </a:t>
            </a:r>
            <a:r>
              <a:rPr lang="en-US" dirty="0"/>
              <a:t>(8)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613742" y="2154669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P2 </a:t>
            </a:r>
            <a:r>
              <a:rPr lang="en-US" dirty="0"/>
              <a:t>(6)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5279" y="2162364"/>
            <a:ext cx="822960" cy="40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P3 </a:t>
            </a:r>
            <a:r>
              <a:rPr lang="en-US" dirty="0"/>
              <a:t>(7)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1" b="6234"/>
          <a:stretch/>
        </p:blipFill>
        <p:spPr>
          <a:xfrm>
            <a:off x="1227957" y="1902048"/>
            <a:ext cx="1005155" cy="8983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12016" y="160402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Ready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05830" y="2144749"/>
            <a:ext cx="777240" cy="40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P0 </a:t>
            </a:r>
            <a:r>
              <a:rPr lang="en-US" dirty="0"/>
              <a:t>(2)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827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0.07031 -0.00139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-0.27487 -0.0013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2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13802 -0.0011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  <p:bldP spid="10" grpId="1"/>
      <p:bldP spid="11" grpId="0"/>
      <p:bldP spid="11" grpId="1"/>
      <p:bldP spid="12" grpId="0"/>
      <p:bldP spid="12" grpId="1"/>
      <p:bldP spid="14" grpId="0"/>
      <p:bldP spid="15" grpId="0"/>
      <p:bldP spid="15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Non-Preemptive Priority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Gantt Chart </a:t>
            </a:r>
            <a:r>
              <a:rPr lang="en-US" dirty="0">
                <a:solidFill>
                  <a:schemeClr val="tx2"/>
                </a:solidFill>
              </a:rPr>
              <a:t>(small values for priority means higher priority of a process)</a:t>
            </a:r>
          </a:p>
          <a:p>
            <a:endParaRPr lang="en-US" dirty="0"/>
          </a:p>
          <a:p>
            <a:r>
              <a:rPr lang="en-US" dirty="0"/>
              <a:t>Avg. Turnaround Time:  13.25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Avg. Waiting Time:         7.75 </a:t>
            </a:r>
            <a:r>
              <a:rPr lang="en-US" dirty="0" err="1"/>
              <a:t>ms</a:t>
            </a:r>
            <a:endParaRPr lang="en-US" dirty="0"/>
          </a:p>
        </p:txBody>
      </p: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144255" y="850269"/>
          <a:ext cx="5582650" cy="30175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02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Arrival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(T0)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Burst Time</a:t>
                      </a:r>
                    </a:p>
                    <a:p>
                      <a:pPr algn="ctr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l-GR" sz="24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Δ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Priority</a:t>
                      </a:r>
                      <a:endParaRPr lang="en-US" sz="24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725523" y="851637"/>
          <a:ext cx="1752918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Finish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(T1)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7487011" y="851637"/>
          <a:ext cx="228600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Turnaround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(TAT = T1 - T0)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777460" y="851637"/>
          <a:ext cx="228600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Waiting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(WT = TAT - </a:t>
                      </a:r>
                      <a:r>
                        <a:rPr lang="el-GR" sz="24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Δ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725523" y="1678963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725523" y="2225482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725523" y="2772961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725522" y="3320219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7487011" y="1678963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7487011" y="2225482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7487011" y="2772961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7487011" y="3320219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777460" y="1678963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777460" y="2225482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777460" y="2772961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777460" y="3320219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" name="Rectangle 53"/>
          <p:cNvSpPr/>
          <p:nvPr/>
        </p:nvSpPr>
        <p:spPr>
          <a:xfrm>
            <a:off x="5383026" y="4584771"/>
            <a:ext cx="2286000" cy="4572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9039182" y="4584771"/>
            <a:ext cx="1371600" cy="4572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582464" y="4584771"/>
            <a:ext cx="457200" cy="4572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668545" y="4584771"/>
            <a:ext cx="914400" cy="4572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224137" y="5042647"/>
            <a:ext cx="31844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449842" y="5048481"/>
            <a:ext cx="4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355948" y="5048481"/>
            <a:ext cx="43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803622" y="5048481"/>
            <a:ext cx="45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190788" y="5048481"/>
            <a:ext cx="44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5383507" y="4584771"/>
            <a:ext cx="0" cy="4572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00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  <p:bldP spid="61" grpId="0"/>
      <p:bldP spid="6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Non-Preemptive Priority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Priority is considered so critical processes can get even better response time.</a:t>
            </a:r>
          </a:p>
          <a:p>
            <a:r>
              <a:rPr lang="en-US" dirty="0"/>
              <a:t>Disadvantages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Starvation is possible for low priority processes. </a:t>
            </a:r>
            <a:r>
              <a:rPr lang="en-US" dirty="0"/>
              <a:t>It can </a:t>
            </a:r>
            <a:r>
              <a:rPr lang="en-US" b="1" dirty="0">
                <a:solidFill>
                  <a:schemeClr val="accent6"/>
                </a:solidFill>
              </a:rPr>
              <a:t>be overcome by using </a:t>
            </a:r>
            <a:r>
              <a:rPr lang="en-US" dirty="0"/>
              <a:t>technique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/>
              <a:t>called</a:t>
            </a:r>
            <a:r>
              <a:rPr lang="en-US" b="1" dirty="0">
                <a:solidFill>
                  <a:schemeClr val="accent6"/>
                </a:solidFill>
              </a:rPr>
              <a:t> ‘Aging’.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Aging: gradually increases the priority of processes that wait in the system for a long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53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Priority </a:t>
            </a:r>
            <a:b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</a:br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(Preemptive Priority)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– 14.5.2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261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Preemptive Priority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criteria:</a:t>
            </a:r>
          </a:p>
          <a:p>
            <a:pPr lvl="1"/>
            <a:r>
              <a:rPr lang="en-US" dirty="0"/>
              <a:t>The process, that </a:t>
            </a:r>
            <a:r>
              <a:rPr lang="en-US" b="1" dirty="0">
                <a:solidFill>
                  <a:schemeClr val="accent6"/>
                </a:solidFill>
              </a:rPr>
              <a:t>has highest priority, is served first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Decision Mode: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Preemptive: When a new process arrives, its priority is compared with current process priority. </a:t>
            </a:r>
          </a:p>
          <a:p>
            <a:pPr lvl="1"/>
            <a:r>
              <a:rPr lang="en-US" dirty="0"/>
              <a:t>If the </a:t>
            </a:r>
            <a:r>
              <a:rPr lang="en-US" b="1" dirty="0">
                <a:solidFill>
                  <a:schemeClr val="accent6"/>
                </a:solidFill>
              </a:rPr>
              <a:t>new process has higher priority than the current, the current process is suspended and new job is started.</a:t>
            </a:r>
            <a:endParaRPr lang="en-US" dirty="0"/>
          </a:p>
          <a:p>
            <a:r>
              <a:rPr lang="en-US" dirty="0"/>
              <a:t>Implementation:</a:t>
            </a:r>
          </a:p>
          <a:p>
            <a:pPr lvl="1"/>
            <a:r>
              <a:rPr lang="en-US" dirty="0"/>
              <a:t>This strategy can also be implemented by using </a:t>
            </a:r>
            <a:r>
              <a:rPr lang="en-US" b="1" dirty="0">
                <a:solidFill>
                  <a:schemeClr val="accent6"/>
                </a:solidFill>
              </a:rPr>
              <a:t>sorted FIFO queue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All processes in a queue are </a:t>
            </a:r>
            <a:r>
              <a:rPr lang="en-US" b="1" dirty="0">
                <a:solidFill>
                  <a:schemeClr val="accent6"/>
                </a:solidFill>
              </a:rPr>
              <a:t>sorted based on their priority with highest priority process at front end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When CPU becomes free, a process from the first position in a queue is selected to run.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3800" y="2004130"/>
            <a:ext cx="3429000" cy="6858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453064" y="2004130"/>
            <a:ext cx="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572000" y="2004130"/>
            <a:ext cx="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324600" y="2004130"/>
            <a:ext cx="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02281" y="2146975"/>
            <a:ext cx="73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Head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62800" y="2146975"/>
            <a:ext cx="64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48648" y="2154669"/>
            <a:ext cx="822960" cy="40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P1 </a:t>
            </a:r>
            <a:r>
              <a:rPr lang="en-US" dirty="0"/>
              <a:t>(5)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613742" y="2154669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P2 </a:t>
            </a:r>
            <a:r>
              <a:rPr lang="en-US" dirty="0"/>
              <a:t>(4)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5279" y="2162364"/>
            <a:ext cx="822960" cy="40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P3 </a:t>
            </a:r>
            <a:r>
              <a:rPr lang="en-US" dirty="0"/>
              <a:t>(8)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1" b="6234"/>
          <a:stretch/>
        </p:blipFill>
        <p:spPr>
          <a:xfrm>
            <a:off x="1227957" y="1902048"/>
            <a:ext cx="1005155" cy="8983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12016" y="160402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Ready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05830" y="2144749"/>
            <a:ext cx="777240" cy="40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P0 </a:t>
            </a:r>
            <a:r>
              <a:rPr lang="en-US" dirty="0"/>
              <a:t>(7)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8774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-0.48242 -0.00278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67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0.13984 0.0013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07083 -0.00093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0.0707 0.00023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  <p:bldP spid="10" grpId="1"/>
      <p:bldP spid="11" grpId="0"/>
      <p:bldP spid="11" grpId="1"/>
      <p:bldP spid="12" grpId="0"/>
      <p:bldP spid="12" grpId="1"/>
      <p:bldP spid="14" grpId="0"/>
      <p:bldP spid="15" grpId="0"/>
      <p:bldP spid="15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Preemptive Priority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Gantt Chart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small values means higher priority</a:t>
            </a:r>
          </a:p>
          <a:p>
            <a:r>
              <a:rPr lang="en-US" dirty="0"/>
              <a:t>Avg. Turnaround Time:  10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Avg. Waiting Time:         4.5 </a:t>
            </a:r>
            <a:r>
              <a:rPr lang="en-US" dirty="0" err="1"/>
              <a:t>ms</a:t>
            </a:r>
            <a:endParaRPr lang="en-US" dirty="0"/>
          </a:p>
        </p:txBody>
      </p: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144255" y="850269"/>
          <a:ext cx="5582650" cy="30175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02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Arrival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(T0)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Burst Time</a:t>
                      </a:r>
                    </a:p>
                    <a:p>
                      <a:pPr algn="ctr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l-GR" sz="24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Δ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Priority</a:t>
                      </a:r>
                      <a:endParaRPr lang="en-US" sz="24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725523" y="851637"/>
          <a:ext cx="1752918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Finish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(T1)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7487011" y="851637"/>
          <a:ext cx="228600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Turnaround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(TAT = T1 - T0)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777460" y="851637"/>
          <a:ext cx="2286000" cy="82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Waiting Time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(WT = TAT - </a:t>
                      </a:r>
                      <a:r>
                        <a:rPr lang="el-GR" sz="24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Δ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725523" y="1678963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725523" y="2225482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725523" y="2772961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5725522" y="3320219"/>
          <a:ext cx="1752918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7487011" y="1678963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7487011" y="2225482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7487011" y="2772961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7487011" y="3320219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777460" y="1678963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777460" y="2225482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777460" y="2772961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Content Placeholder 4">
            <a:extLst>
              <a:ext uri="{FF2B5EF4-FFF2-40B4-BE49-F238E27FC236}">
                <a16:creationId xmlns:a16="http://schemas.microsoft.com/office/drawing/2014/main" id="{26B864CA-85CD-4666-B9D1-870ED08B272C}"/>
              </a:ext>
            </a:extLst>
          </p:cNvPr>
          <p:cNvGraphicFramePr>
            <a:graphicFrameLocks/>
          </p:cNvGraphicFramePr>
          <p:nvPr/>
        </p:nvGraphicFramePr>
        <p:xfrm>
          <a:off x="9777460" y="3320219"/>
          <a:ext cx="2286000" cy="548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10073931" y="4127571"/>
            <a:ext cx="1371600" cy="4572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249595" y="4127571"/>
            <a:ext cx="914400" cy="4572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14136" y="4582231"/>
            <a:ext cx="31844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142927" y="4582231"/>
            <a:ext cx="20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032957" y="4582231"/>
            <a:ext cx="26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855045" y="4582231"/>
            <a:ext cx="45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230304" y="4582231"/>
            <a:ext cx="44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22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6475408" y="4127571"/>
            <a:ext cx="0" cy="4572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6473177" y="4127571"/>
            <a:ext cx="457200" cy="4572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928146" y="4127571"/>
            <a:ext cx="662956" cy="4572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588871" y="4127571"/>
            <a:ext cx="662956" cy="4572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71" name="Rectangle 70"/>
          <p:cNvSpPr/>
          <p:nvPr/>
        </p:nvSpPr>
        <p:spPr>
          <a:xfrm>
            <a:off x="9161763" y="4127571"/>
            <a:ext cx="914400" cy="457200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480895" y="4582231"/>
            <a:ext cx="20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825863" y="4582231"/>
            <a:ext cx="20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graphicFrame>
        <p:nvGraphicFramePr>
          <p:cNvPr id="74" name="Table 73"/>
          <p:cNvGraphicFramePr>
            <a:graphicFrameLocks noGrp="1"/>
          </p:cNvGraphicFramePr>
          <p:nvPr/>
        </p:nvGraphicFramePr>
        <p:xfrm>
          <a:off x="6098039" y="4932628"/>
          <a:ext cx="17237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5" name="Table 74"/>
          <p:cNvGraphicFramePr>
            <a:graphicFrameLocks noGrp="1"/>
          </p:cNvGraphicFramePr>
          <p:nvPr/>
        </p:nvGraphicFramePr>
        <p:xfrm>
          <a:off x="6724136" y="4932628"/>
          <a:ext cx="172377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6" name="Table 75"/>
          <p:cNvGraphicFramePr>
            <a:graphicFrameLocks noGrp="1"/>
          </p:cNvGraphicFramePr>
          <p:nvPr/>
        </p:nvGraphicFramePr>
        <p:xfrm>
          <a:off x="7371765" y="4932628"/>
          <a:ext cx="172377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7" name="Table 76"/>
          <p:cNvGraphicFramePr>
            <a:graphicFrameLocks noGrp="1"/>
          </p:cNvGraphicFramePr>
          <p:nvPr/>
        </p:nvGraphicFramePr>
        <p:xfrm>
          <a:off x="8254460" y="4932628"/>
          <a:ext cx="17237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8" name="Table 77"/>
          <p:cNvGraphicFramePr>
            <a:graphicFrameLocks noGrp="1"/>
          </p:cNvGraphicFramePr>
          <p:nvPr/>
        </p:nvGraphicFramePr>
        <p:xfrm>
          <a:off x="9137155" y="4932628"/>
          <a:ext cx="17237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19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/>
      <p:bldP spid="53" grpId="0"/>
      <p:bldP spid="64" grpId="0"/>
      <p:bldP spid="65" grpId="0"/>
      <p:bldP spid="66" grpId="0"/>
      <p:bldP spid="68" grpId="0" animBg="1"/>
      <p:bldP spid="69" grpId="0" animBg="1"/>
      <p:bldP spid="70" grpId="0" animBg="1"/>
      <p:bldP spid="71" grpId="0" animBg="1"/>
      <p:bldP spid="72" grpId="0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30832" cy="559056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</a:t>
            </a:r>
            <a:r>
              <a:rPr lang="en-US" b="1" dirty="0">
                <a:solidFill>
                  <a:srgbClr val="C00000"/>
                </a:solidFill>
              </a:rPr>
              <a:t>three processes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one processor </a:t>
            </a:r>
            <a:r>
              <a:rPr lang="en-US" dirty="0"/>
              <a:t>(CPU), </a:t>
            </a:r>
            <a:r>
              <a:rPr lang="en-US" b="1" dirty="0">
                <a:solidFill>
                  <a:srgbClr val="C00000"/>
                </a:solidFill>
              </a:rPr>
              <a:t>three logical program counter</a:t>
            </a:r>
            <a:r>
              <a:rPr lang="en-US" dirty="0"/>
              <a:t> (one for each processes) in memory and one physical program counter in processor.</a:t>
            </a:r>
          </a:p>
          <a:p>
            <a:r>
              <a:rPr lang="en-US" dirty="0"/>
              <a:t>Here </a:t>
            </a:r>
            <a:r>
              <a:rPr lang="en-US" b="1" dirty="0">
                <a:solidFill>
                  <a:srgbClr val="C00000"/>
                </a:solidFill>
              </a:rPr>
              <a:t>CPU is free </a:t>
            </a:r>
            <a:r>
              <a:rPr lang="en-US" dirty="0"/>
              <a:t>(no process is running).</a:t>
            </a:r>
          </a:p>
          <a:p>
            <a:r>
              <a:rPr lang="en-US" dirty="0"/>
              <a:t>No data in physical program counter.</a:t>
            </a:r>
          </a:p>
        </p:txBody>
      </p:sp>
      <p:pic>
        <p:nvPicPr>
          <p:cNvPr id="9" name="Picture 2" descr="Image result for process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85" y="2707701"/>
            <a:ext cx="1552337" cy="133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" y="1163755"/>
            <a:ext cx="1106567" cy="11089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470" y="1163755"/>
            <a:ext cx="1106567" cy="1108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910" y="1163755"/>
            <a:ext cx="1106567" cy="11089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55879" y="2064912"/>
            <a:ext cx="1597619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0" y="2070104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4400" y="1191398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4400" y="2948810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807" y="914400"/>
            <a:ext cx="4270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0838" y="914400"/>
            <a:ext cx="413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67169" y="914400"/>
            <a:ext cx="3900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99624" y="914400"/>
            <a:ext cx="887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Memory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75901" y="1753517"/>
            <a:ext cx="9575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Processor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52039" y="1669201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52039" y="2547907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52039" y="3426613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276559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 animBg="1"/>
      <p:bldP spid="23" grpId="0" animBg="1"/>
      <p:bldP spid="2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Preemptive Priority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Priority is considered so critical processes can get even better response time.</a:t>
            </a:r>
          </a:p>
          <a:p>
            <a:r>
              <a:rPr lang="en-US" dirty="0"/>
              <a:t>Disadvantages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Starvation is possible for low priority processes. </a:t>
            </a:r>
            <a:r>
              <a:rPr lang="en-US" dirty="0"/>
              <a:t>It can </a:t>
            </a:r>
            <a:r>
              <a:rPr lang="en-US" b="1" dirty="0">
                <a:solidFill>
                  <a:schemeClr val="accent6"/>
                </a:solidFill>
              </a:rPr>
              <a:t>be overcome by using </a:t>
            </a:r>
            <a:r>
              <a:rPr lang="en-US" dirty="0"/>
              <a:t>technique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/>
              <a:t>called</a:t>
            </a:r>
            <a:r>
              <a:rPr lang="en-US" b="1" dirty="0">
                <a:solidFill>
                  <a:schemeClr val="accent6"/>
                </a:solidFill>
              </a:rPr>
              <a:t> ‘Aging’.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Aging: gradually increases the priority of processes that wait in the system for a long time.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Context switch overhead is there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462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05" y="863444"/>
            <a:ext cx="11929641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Five batch jobs A to E arrive at same time. They have estimated running times 10,6,2,4 and 8 minutes. Their priorities are 3,5,2,1 and 4 respectively with 5 being highest priority. For each of the following algorithm determine mean process turnaround time. Ignore process swapping overhead. Quantum time is 2 minute. </a:t>
            </a:r>
          </a:p>
          <a:p>
            <a:pPr marL="1001712" lvl="1" indent="-457200">
              <a:buFont typeface="Wingdings" panose="05000000000000000000" pitchFamily="2" charset="2"/>
              <a:buChar char="§"/>
            </a:pPr>
            <a:r>
              <a:rPr lang="en-US" dirty="0"/>
              <a:t>Round Robin, Priority Scheduling, FCFS, SJF.</a:t>
            </a:r>
          </a:p>
          <a:p>
            <a:pPr marL="544512" lvl="1" indent="0">
              <a:buNone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Suppose that the following processes arrive for the execution at the times indicated. Each process will run the listed amount of time. Assume preemptive scheduling.</a:t>
            </a:r>
          </a:p>
          <a:p>
            <a:pPr marL="544512" lvl="1" indent="0">
              <a:buNone/>
            </a:pPr>
            <a:r>
              <a:rPr lang="en-US" dirty="0"/>
              <a:t>Process         Arrival Time (</a:t>
            </a:r>
            <a:r>
              <a:rPr lang="en-US" dirty="0" err="1"/>
              <a:t>ms</a:t>
            </a:r>
            <a:r>
              <a:rPr lang="en-US" dirty="0"/>
              <a:t>)           Burst Time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 marL="544512" lvl="1" indent="0">
              <a:buNone/>
            </a:pPr>
            <a:r>
              <a:rPr lang="en-US" dirty="0"/>
              <a:t>    P1                          0.0                                    8</a:t>
            </a:r>
          </a:p>
          <a:p>
            <a:pPr marL="544512" lvl="1" indent="0">
              <a:buNone/>
            </a:pPr>
            <a:r>
              <a:rPr lang="en-US" dirty="0"/>
              <a:t>    P2                          0.4                                    4</a:t>
            </a:r>
          </a:p>
          <a:p>
            <a:pPr marL="544512" lvl="1" indent="0">
              <a:buNone/>
            </a:pPr>
            <a:r>
              <a:rPr lang="en-US" dirty="0"/>
              <a:t>    P3                          1.0                                    1</a:t>
            </a:r>
          </a:p>
          <a:p>
            <a:pPr marL="968375" lvl="1" indent="-425450">
              <a:buFont typeface="Wingdings" panose="05000000000000000000" pitchFamily="2" charset="2"/>
              <a:buChar char="§"/>
            </a:pPr>
            <a:r>
              <a:rPr lang="en-US" dirty="0"/>
              <a:t>What is the turnaround time for these processes with Shortest Job First scheduling algorithm?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4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05" y="863444"/>
            <a:ext cx="11929641" cy="5590565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Consider the following set of processes with length of CPU burst time given in milliseconds.</a:t>
            </a:r>
          </a:p>
          <a:p>
            <a:pPr marL="544512" lvl="1" indent="0">
              <a:buNone/>
            </a:pPr>
            <a:r>
              <a:rPr lang="en-US" dirty="0"/>
              <a:t>Process         Burst Time      Priority</a:t>
            </a:r>
          </a:p>
          <a:p>
            <a:pPr marL="544512" lvl="1" indent="0">
              <a:buNone/>
            </a:pPr>
            <a:r>
              <a:rPr lang="en-US" dirty="0"/>
              <a:t>    P1                   10                        3</a:t>
            </a:r>
          </a:p>
          <a:p>
            <a:pPr marL="544512" lvl="1" indent="0">
              <a:buNone/>
            </a:pPr>
            <a:r>
              <a:rPr lang="en-US" dirty="0"/>
              <a:t>    P2                    1       	           1</a:t>
            </a:r>
          </a:p>
          <a:p>
            <a:pPr marL="544512" lvl="1" indent="0">
              <a:buNone/>
            </a:pPr>
            <a:r>
              <a:rPr lang="en-US" dirty="0"/>
              <a:t>    P3                    2                         3</a:t>
            </a:r>
          </a:p>
          <a:p>
            <a:pPr marL="544512" lvl="1" indent="0">
              <a:buNone/>
            </a:pPr>
            <a:r>
              <a:rPr lang="en-US" dirty="0"/>
              <a:t>    P4                    1                         4</a:t>
            </a:r>
          </a:p>
          <a:p>
            <a:pPr marL="544512" lvl="1" indent="0">
              <a:buNone/>
            </a:pPr>
            <a:r>
              <a:rPr lang="en-US" dirty="0"/>
              <a:t>    P5                    5                         2</a:t>
            </a:r>
          </a:p>
          <a:p>
            <a:pPr marL="887412" lvl="1" indent="-342900">
              <a:buFont typeface="Wingdings" panose="05000000000000000000" pitchFamily="2" charset="2"/>
              <a:buChar char="§"/>
            </a:pPr>
            <a:r>
              <a:rPr lang="en-US" dirty="0"/>
              <a:t>Assume arrival order is: P1, P2, P3, P4, P5 all at time 0 and a smaller priority number implies a higher priority. Draw the Gantt charts illustrating the execution of these processes using preemptive priority scheduling.</a:t>
            </a:r>
          </a:p>
        </p:txBody>
      </p:sp>
    </p:spTree>
    <p:extLst>
      <p:ext uri="{BB962C8B-B14F-4D97-AF65-F5344CB8AC3E}">
        <p14:creationId xmlns:p14="http://schemas.microsoft.com/office/powerpoint/2010/main" val="392121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Operating System Concepts (OSC)</a:t>
            </a:r>
          </a:p>
          <a:p>
            <a:r>
              <a:rPr lang="en-US" b="1" dirty="0"/>
              <a:t>2104CS502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083" y="5151049"/>
            <a:ext cx="1353599" cy="1353599"/>
          </a:xfrm>
        </p:spPr>
      </p:pic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3DBA187F-35FB-4421-14B8-1F09658322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r>
              <a:rPr lang="en-IN" dirty="0"/>
              <a:t>umesh.thoriya@darshan.ac.in</a:t>
            </a:r>
            <a:endParaRPr lang="en-US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935255C-363E-CCE7-C47F-A9F0D3D54F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r>
              <a:rPr lang="en-IN" dirty="0"/>
              <a:t>9714233355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1296DA93-1207-28E2-2399-ABA4E014C7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/>
          <a:lstStyle/>
          <a:p>
            <a:r>
              <a:rPr lang="en-IN" dirty="0"/>
              <a:t>Computer Engineering Department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1CF4FB48-13F6-44AD-8A0E-99AD1EBE19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/>
          <a:lstStyle/>
          <a:p>
            <a:r>
              <a:rPr lang="en-IN" dirty="0">
                <a:solidFill>
                  <a:srgbClr val="0F487E"/>
                </a:solidFill>
              </a:rPr>
              <a:t>Prof. Umesh H </a:t>
            </a:r>
            <a:r>
              <a:rPr lang="en-IN" dirty="0" err="1">
                <a:solidFill>
                  <a:srgbClr val="0F487E"/>
                </a:solidFill>
              </a:rPr>
              <a:t>Thoriya</a:t>
            </a:r>
            <a:endParaRPr lang="en-US" dirty="0">
              <a:solidFill>
                <a:srgbClr val="0F48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899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Multiprogramming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30832" cy="559056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CPU is </a:t>
            </a:r>
            <a:r>
              <a:rPr lang="en-US" b="1" dirty="0">
                <a:solidFill>
                  <a:srgbClr val="C00000"/>
                </a:solidFill>
              </a:rPr>
              <a:t>allocated to process P1 </a:t>
            </a:r>
            <a:r>
              <a:rPr lang="en-US" dirty="0"/>
              <a:t>(process P1 is running).</a:t>
            </a:r>
          </a:p>
          <a:p>
            <a:r>
              <a:rPr lang="en-US" b="1" dirty="0">
                <a:solidFill>
                  <a:srgbClr val="C00000"/>
                </a:solidFill>
              </a:rPr>
              <a:t>Data of process P1 is copied </a:t>
            </a:r>
            <a:r>
              <a:rPr lang="en-US" dirty="0"/>
              <a:t>from its logical program counter to the physical program counter.</a:t>
            </a:r>
          </a:p>
        </p:txBody>
      </p:sp>
      <p:pic>
        <p:nvPicPr>
          <p:cNvPr id="9" name="Picture 2" descr="Image result for process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85" y="2707701"/>
            <a:ext cx="1552337" cy="133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" y="1163755"/>
            <a:ext cx="1106567" cy="11089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470" y="1163755"/>
            <a:ext cx="1106567" cy="1108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910" y="1163755"/>
            <a:ext cx="1106567" cy="11089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55879" y="2064912"/>
            <a:ext cx="1597619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0" y="2070104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4400" y="1191398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4400" y="2948810"/>
            <a:ext cx="1637961" cy="731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Counter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807" y="914400"/>
            <a:ext cx="4270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0838" y="914400"/>
            <a:ext cx="413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67169" y="914400"/>
            <a:ext cx="3900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99624" y="914400"/>
            <a:ext cx="8875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Memory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75901" y="1753517"/>
            <a:ext cx="9575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Processor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52039" y="1669201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52039" y="2547907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52039" y="3426613"/>
            <a:ext cx="382682" cy="25371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P3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793314" y="2237245"/>
            <a:ext cx="1244076" cy="5408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1"/>
          </p:cNvCxnSpPr>
          <p:nvPr/>
        </p:nvCxnSpPr>
        <p:spPr>
          <a:xfrm>
            <a:off x="6362361" y="1577340"/>
            <a:ext cx="993518" cy="853332"/>
          </a:xfrm>
          <a:prstGeom prst="straightConnector1">
            <a:avLst/>
          </a:prstGeom>
          <a:ln w="38100">
            <a:solidFill>
              <a:srgbClr val="70AD4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56460" y="1733703"/>
            <a:ext cx="3691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129364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0.21354 0.127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634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7814</TotalTime>
  <Words>5343</Words>
  <Application>Microsoft Office PowerPoint</Application>
  <PresentationFormat>Widescreen</PresentationFormat>
  <Paragraphs>1247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Arial</vt:lpstr>
      <vt:lpstr>Calibri</vt:lpstr>
      <vt:lpstr>Roboto Condensed</vt:lpstr>
      <vt:lpstr>Roboto Condensed Light</vt:lpstr>
      <vt:lpstr>Wingdings</vt:lpstr>
      <vt:lpstr>Wingdings 2</vt:lpstr>
      <vt:lpstr>Wingdings 3</vt:lpstr>
      <vt:lpstr>Office Theme</vt:lpstr>
      <vt:lpstr>Unit – 02 Process and Threads Management </vt:lpstr>
      <vt:lpstr>PowerPoint Presentation</vt:lpstr>
      <vt:lpstr>PowerPoint Presentation</vt:lpstr>
      <vt:lpstr>Process concept</vt:lpstr>
      <vt:lpstr>What is Process?</vt:lpstr>
      <vt:lpstr>What is Process?</vt:lpstr>
      <vt:lpstr>Multiprogramming</vt:lpstr>
      <vt:lpstr>Multiprogramming execution</vt:lpstr>
      <vt:lpstr>Multiprogramming execution</vt:lpstr>
      <vt:lpstr>Multiprogramming execution</vt:lpstr>
      <vt:lpstr>Multiprogramming execution</vt:lpstr>
      <vt:lpstr>Process Model</vt:lpstr>
      <vt:lpstr>Process Creation</vt:lpstr>
      <vt:lpstr>Process Creation</vt:lpstr>
      <vt:lpstr>Process Termination</vt:lpstr>
      <vt:lpstr>Process Termination</vt:lpstr>
      <vt:lpstr>Process Hierarchies</vt:lpstr>
      <vt:lpstr>Handle</vt:lpstr>
      <vt:lpstr>Process states</vt:lpstr>
      <vt:lpstr>Process states</vt:lpstr>
      <vt:lpstr>Process states</vt:lpstr>
      <vt:lpstr>Process states transitions</vt:lpstr>
      <vt:lpstr>Process State Transitions</vt:lpstr>
      <vt:lpstr>Five State Process Model and Transitions</vt:lpstr>
      <vt:lpstr>Queue Diagram</vt:lpstr>
      <vt:lpstr>Process Control Block (PCB)</vt:lpstr>
      <vt:lpstr>What is Process Control Block (PCB)?</vt:lpstr>
      <vt:lpstr>Fields of Process Control Block (PCB)</vt:lpstr>
      <vt:lpstr>Context switching</vt:lpstr>
      <vt:lpstr>Context switching</vt:lpstr>
      <vt:lpstr>Threads</vt:lpstr>
      <vt:lpstr>What is Threads?</vt:lpstr>
      <vt:lpstr>What is Threads?</vt:lpstr>
      <vt:lpstr>Single Threaded Process VS Multiple Threaded Process</vt:lpstr>
      <vt:lpstr>Comparison between  process and thread</vt:lpstr>
      <vt:lpstr>Similarities between Process &amp; Thread</vt:lpstr>
      <vt:lpstr>Dissimilarities between Process &amp; Thread</vt:lpstr>
      <vt:lpstr>Difference Between Process and Thread</vt:lpstr>
      <vt:lpstr>Benefits/Advantages of threads</vt:lpstr>
      <vt:lpstr>Benefits/Advantages of Threads</vt:lpstr>
      <vt:lpstr>Types of threads</vt:lpstr>
      <vt:lpstr>Types of Threads</vt:lpstr>
      <vt:lpstr>Types of Threads</vt:lpstr>
      <vt:lpstr>Hybrid Threads</vt:lpstr>
      <vt:lpstr>Multi Threading Models</vt:lpstr>
      <vt:lpstr>Multi Threading Models</vt:lpstr>
      <vt:lpstr>What is process scheduling?</vt:lpstr>
      <vt:lpstr>What is process scheduling?</vt:lpstr>
      <vt:lpstr>Objectives (goals) of scheduling</vt:lpstr>
      <vt:lpstr>Objectives (goals) of scheduling</vt:lpstr>
      <vt:lpstr>Types of schedulers</vt:lpstr>
      <vt:lpstr>Types of schedulers</vt:lpstr>
      <vt:lpstr>Types of schedulers</vt:lpstr>
      <vt:lpstr>Scheduling algorithms</vt:lpstr>
      <vt:lpstr>Scheduling algorithms</vt:lpstr>
      <vt:lpstr>First Come First Served (FCFS)</vt:lpstr>
      <vt:lpstr>First Come First Served (FCFS)</vt:lpstr>
      <vt:lpstr>First Come First Served (FCFS)</vt:lpstr>
      <vt:lpstr>First Come First Served (FCFS)</vt:lpstr>
      <vt:lpstr>Shortest Job First (SJF)</vt:lpstr>
      <vt:lpstr>Shortest Job First (SJF)</vt:lpstr>
      <vt:lpstr>Shortest Job First (SJF)</vt:lpstr>
      <vt:lpstr>Shortest Job First (SJF)</vt:lpstr>
      <vt:lpstr>Shortest Remaining Time Next (SRTN)</vt:lpstr>
      <vt:lpstr>Shortest Remaining Time Next (SRTN)</vt:lpstr>
      <vt:lpstr>Shortest Remaining Time Next (SRTN)</vt:lpstr>
      <vt:lpstr>Shortest Remaining Time Next (SRTN)</vt:lpstr>
      <vt:lpstr>Round Robin (RR)</vt:lpstr>
      <vt:lpstr>Round Robin (RR)</vt:lpstr>
      <vt:lpstr>Round Robin (RR)</vt:lpstr>
      <vt:lpstr>Round Robin (RR)</vt:lpstr>
      <vt:lpstr>Round Robin (RR)</vt:lpstr>
      <vt:lpstr>Priority  (Non-Preemptive Priority)</vt:lpstr>
      <vt:lpstr>Non-Preemptive Priority</vt:lpstr>
      <vt:lpstr>Non-Preemptive Priority</vt:lpstr>
      <vt:lpstr>Non-Preemptive Priority</vt:lpstr>
      <vt:lpstr>Priority  (Preemptive Priority)</vt:lpstr>
      <vt:lpstr>Preemptive Priority</vt:lpstr>
      <vt:lpstr>Preemptive Priority</vt:lpstr>
      <vt:lpstr>Preemptive Priority</vt:lpstr>
      <vt:lpstr>Exercise</vt:lpstr>
      <vt:lpstr>Exercise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HareKrishna</cp:lastModifiedBy>
  <cp:revision>558</cp:revision>
  <dcterms:created xsi:type="dcterms:W3CDTF">2020-05-01T05:09:15Z</dcterms:created>
  <dcterms:modified xsi:type="dcterms:W3CDTF">2024-07-01T02:58:16Z</dcterms:modified>
</cp:coreProperties>
</file>